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7" r:id="rId2"/>
  </p:sldMasterIdLst>
  <p:notesMasterIdLst>
    <p:notesMasterId r:id="rId35"/>
  </p:notesMasterIdLst>
  <p:handoutMasterIdLst>
    <p:handoutMasterId r:id="rId36"/>
  </p:handoutMasterIdLst>
  <p:sldIdLst>
    <p:sldId id="273" r:id="rId3"/>
    <p:sldId id="272" r:id="rId4"/>
    <p:sldId id="282" r:id="rId5"/>
    <p:sldId id="283" r:id="rId6"/>
    <p:sldId id="284" r:id="rId7"/>
    <p:sldId id="271" r:id="rId8"/>
    <p:sldId id="275" r:id="rId9"/>
    <p:sldId id="294" r:id="rId10"/>
    <p:sldId id="285" r:id="rId11"/>
    <p:sldId id="304" r:id="rId12"/>
    <p:sldId id="276" r:id="rId13"/>
    <p:sldId id="286" r:id="rId14"/>
    <p:sldId id="287" r:id="rId15"/>
    <p:sldId id="288" r:id="rId16"/>
    <p:sldId id="289" r:id="rId17"/>
    <p:sldId id="290" r:id="rId18"/>
    <p:sldId id="303" r:id="rId19"/>
    <p:sldId id="291" r:id="rId20"/>
    <p:sldId id="292" r:id="rId21"/>
    <p:sldId id="293" r:id="rId22"/>
    <p:sldId id="299" r:id="rId23"/>
    <p:sldId id="305" r:id="rId24"/>
    <p:sldId id="306" r:id="rId25"/>
    <p:sldId id="307" r:id="rId26"/>
    <p:sldId id="295" r:id="rId27"/>
    <p:sldId id="298" r:id="rId28"/>
    <p:sldId id="302" r:id="rId29"/>
    <p:sldId id="300" r:id="rId30"/>
    <p:sldId id="297" r:id="rId31"/>
    <p:sldId id="301" r:id="rId32"/>
    <p:sldId id="308" r:id="rId33"/>
    <p:sldId id="281" r:id="rId3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9" d="100"/>
          <a:sy n="89" d="100"/>
        </p:scale>
        <p:origin x="466" y="8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5/31/2016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5/31/2016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8539" y="2514601"/>
            <a:ext cx="8913077" cy="2262781"/>
          </a:xfrm>
        </p:spPr>
        <p:txBody>
          <a:bodyPr anchor="b">
            <a:normAutofit/>
          </a:bodyPr>
          <a:lstStyle>
            <a:lvl1pPr>
              <a:defRPr sz="53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8539" y="4777380"/>
            <a:ext cx="8913077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744198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4529541"/>
            <a:ext cx="779564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4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09600"/>
            <a:ext cx="8913077" cy="311704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238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7" y="609600"/>
            <a:ext cx="8391740" cy="289560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4159" y="3505200"/>
            <a:ext cx="7534591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1515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2438401"/>
            <a:ext cx="8913078" cy="2724845"/>
          </a:xfrm>
        </p:spPr>
        <p:txBody>
          <a:bodyPr anchor="b">
            <a:normAutofit/>
          </a:bodyPr>
          <a:lstStyle>
            <a:lvl1pPr algn="l">
              <a:defRPr sz="47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184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207" y="609600"/>
            <a:ext cx="8391740" cy="289560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938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27407"/>
            <a:ext cx="8913077" cy="2880020"/>
          </a:xfrm>
        </p:spPr>
        <p:txBody>
          <a:bodyPr anchor="ctr">
            <a:normAutofit/>
          </a:bodyPr>
          <a:lstStyle>
            <a:lvl1pPr algn="l">
              <a:defRPr sz="47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0186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87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2392" y="627406"/>
            <a:ext cx="2207026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8538" y="627406"/>
            <a:ext cx="6475313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32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250" y="624110"/>
            <a:ext cx="8909366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38" y="2133600"/>
            <a:ext cx="8913078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71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2058750"/>
            <a:ext cx="8913077" cy="146880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3530129"/>
            <a:ext cx="8913077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28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8538" y="2133600"/>
            <a:ext cx="4312741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88874" y="2126222"/>
            <a:ext cx="4312741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30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608" y="1972703"/>
            <a:ext cx="399169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8538" y="2548966"/>
            <a:ext cx="4341762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4674" y="1969475"/>
            <a:ext cx="3997960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5091" y="2545738"/>
            <a:ext cx="433754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E5FD5434-F838-4DD4-A17B-1CB1A1850D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60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53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8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446088"/>
            <a:ext cx="3504286" cy="976312"/>
          </a:xfrm>
        </p:spPr>
        <p:txBody>
          <a:bodyPr anchor="b"/>
          <a:lstStyle>
            <a:lvl1pPr algn="l">
              <a:defRPr sz="19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365" y="446089"/>
            <a:ext cx="5180251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8" y="1598613"/>
            <a:ext cx="350428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3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4800600"/>
            <a:ext cx="891307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8538" y="634965"/>
            <a:ext cx="8913078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367338"/>
            <a:ext cx="891307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0773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14" y="-786"/>
            <a:ext cx="2356060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3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2133600"/>
            <a:ext cx="8913078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674" y="787783"/>
            <a:ext cx="77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99">
                <a:solidFill>
                  <a:srgbClr val="FEFFFF"/>
                </a:solidFill>
              </a:defRPr>
            </a:lvl1pPr>
          </a:lstStyle>
          <a:p>
            <a:fld id="{E5FD5434-F838-4DD4-A17B-1CB1A1850DF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469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411644"/>
            <a:ext cx="10729192" cy="2814064"/>
          </a:xfrm>
        </p:spPr>
        <p:txBody>
          <a:bodyPr/>
          <a:lstStyle/>
          <a:p>
            <a:pPr algn="ctr"/>
            <a:r>
              <a:rPr lang="sl-SI" sz="3600" dirty="0" smtClean="0"/>
              <a:t>Perinatal Practices, Experiences and Memories: </a:t>
            </a:r>
            <a:br>
              <a:rPr lang="sl-SI" sz="3600" dirty="0" smtClean="0"/>
            </a:br>
            <a:r>
              <a:rPr lang="sl-SI" sz="3600" dirty="0" smtClean="0"/>
              <a:t>Cooperation with Roma Women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6399" y="3691568"/>
            <a:ext cx="9751060" cy="2088232"/>
          </a:xfrm>
        </p:spPr>
        <p:txBody>
          <a:bodyPr>
            <a:normAutofit fontScale="25000" lnSpcReduction="20000"/>
          </a:bodyPr>
          <a:lstStyle/>
          <a:p>
            <a:endParaRPr lang="sl-SI" sz="2000" dirty="0" smtClean="0"/>
          </a:p>
          <a:p>
            <a:pPr algn="r"/>
            <a:r>
              <a:rPr lang="sl-SI" sz="2000" dirty="0" smtClean="0"/>
              <a:t>						 	</a:t>
            </a:r>
          </a:p>
          <a:p>
            <a:pPr algn="r"/>
            <a:r>
              <a:rPr lang="sl-SI" sz="8000" dirty="0" smtClean="0">
                <a:solidFill>
                  <a:schemeClr val="tx1"/>
                </a:solidFill>
              </a:rPr>
              <a:t>Stereoculture: the art of listening</a:t>
            </a:r>
          </a:p>
          <a:p>
            <a:pPr algn="r"/>
            <a:r>
              <a:rPr lang="sl-SI" sz="8000" dirty="0" smtClean="0">
                <a:solidFill>
                  <a:schemeClr val="tx1"/>
                </a:solidFill>
              </a:rPr>
              <a:t>						 							 Workshop: Shared </a:t>
            </a:r>
            <a:r>
              <a:rPr lang="sl-SI" sz="8000" dirty="0">
                <a:solidFill>
                  <a:schemeClr val="tx1"/>
                </a:solidFill>
              </a:rPr>
              <a:t>A</a:t>
            </a:r>
            <a:r>
              <a:rPr lang="sl-SI" sz="8000" dirty="0" smtClean="0">
                <a:solidFill>
                  <a:schemeClr val="tx1"/>
                </a:solidFill>
              </a:rPr>
              <a:t>uthority</a:t>
            </a:r>
            <a:r>
              <a:rPr lang="sl-SI" sz="2000" dirty="0" smtClean="0">
                <a:solidFill>
                  <a:schemeClr val="tx1"/>
                </a:solidFill>
              </a:rPr>
              <a:t>		</a:t>
            </a:r>
            <a:r>
              <a:rPr lang="sl-SI" sz="2000" dirty="0">
                <a:solidFill>
                  <a:schemeClr val="tx1"/>
                </a:solidFill>
              </a:rPr>
              <a:t>	</a:t>
            </a:r>
            <a:r>
              <a:rPr lang="sl-SI" sz="2000" dirty="0" smtClean="0">
                <a:solidFill>
                  <a:schemeClr val="tx1"/>
                </a:solidFill>
              </a:rPr>
              <a:t>			</a:t>
            </a:r>
          </a:p>
          <a:p>
            <a:pPr algn="ctr"/>
            <a:endParaRPr lang="sl-SI" sz="4900" dirty="0">
              <a:solidFill>
                <a:schemeClr val="tx1"/>
              </a:solidFill>
            </a:endParaRPr>
          </a:p>
          <a:p>
            <a:pPr algn="r"/>
            <a:r>
              <a:rPr lang="sl-SI" sz="6400" dirty="0" smtClean="0">
                <a:solidFill>
                  <a:schemeClr val="tx1"/>
                </a:solidFill>
              </a:rPr>
              <a:t>Tina Palaić, curator</a:t>
            </a:r>
          </a:p>
          <a:p>
            <a:pPr algn="r"/>
            <a:r>
              <a:rPr lang="sl-SI" sz="6400" dirty="0" smtClean="0">
                <a:solidFill>
                  <a:schemeClr val="tx1"/>
                </a:solidFill>
              </a:rPr>
              <a:t> 			Slovene Ethnographic </a:t>
            </a:r>
            <a:r>
              <a:rPr lang="sl-SI" sz="6400" dirty="0">
                <a:solidFill>
                  <a:schemeClr val="tx1"/>
                </a:solidFill>
              </a:rPr>
              <a:t>M</a:t>
            </a:r>
            <a:r>
              <a:rPr lang="sl-SI" sz="6400" dirty="0" smtClean="0">
                <a:solidFill>
                  <a:schemeClr val="tx1"/>
                </a:solidFill>
              </a:rPr>
              <a:t>useum</a:t>
            </a:r>
            <a:endParaRPr lang="en-US" sz="6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11" y="5741097"/>
            <a:ext cx="894144" cy="411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5766899"/>
            <a:ext cx="1508997" cy="411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35" y="5758246"/>
            <a:ext cx="730801" cy="3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The Theatre of the Oppressed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Workshops with Roma Women</a:t>
            </a:r>
            <a:endParaRPr lang="sl-S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" y="-528901"/>
            <a:ext cx="12169352" cy="81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43" y="-819472"/>
            <a:ext cx="12313368" cy="82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7559"/>
            <a:ext cx="12188824" cy="80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" y="-1163246"/>
            <a:ext cx="12206717" cy="80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305"/>
            <a:ext cx="12188825" cy="8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12188825" cy="8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Birth: Experiences of Roma Women in Serdica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3717032"/>
            <a:ext cx="8913077" cy="2736304"/>
          </a:xfrm>
        </p:spPr>
        <p:txBody>
          <a:bodyPr>
            <a:normAutofit/>
          </a:bodyPr>
          <a:lstStyle/>
          <a:p>
            <a:r>
              <a:rPr lang="sl-SI" sz="2400" dirty="0">
                <a:solidFill>
                  <a:schemeClr val="tx1"/>
                </a:solidFill>
              </a:rPr>
              <a:t>The Theatre </a:t>
            </a:r>
            <a:r>
              <a:rPr lang="sl-SI" sz="2400" dirty="0" smtClean="0">
                <a:solidFill>
                  <a:schemeClr val="tx1"/>
                </a:solidFill>
              </a:rPr>
              <a:t>Performance</a:t>
            </a:r>
            <a:endParaRPr lang="sl-SI" sz="2400" dirty="0">
              <a:solidFill>
                <a:schemeClr val="tx1"/>
              </a:solidFill>
            </a:endParaRPr>
          </a:p>
          <a:p>
            <a:endParaRPr lang="sl-SI" sz="2400" dirty="0" smtClean="0">
              <a:solidFill>
                <a:schemeClr val="tx1"/>
              </a:solidFill>
            </a:endParaRPr>
          </a:p>
          <a:p>
            <a:r>
              <a:rPr lang="sl-SI" sz="2200" dirty="0" smtClean="0">
                <a:solidFill>
                  <a:schemeClr val="tx1"/>
                </a:solidFill>
              </a:rPr>
              <a:t>Accessible on:</a:t>
            </a:r>
          </a:p>
          <a:p>
            <a:r>
              <a:rPr lang="sl-SI" sz="2200" dirty="0" smtClean="0">
                <a:solidFill>
                  <a:schemeClr val="tx1"/>
                </a:solidFill>
              </a:rPr>
              <a:t>YouTube =&gt; channel Slovenski etnografski muzej =&gt; title Predstava: Rojstvo – Izkušnje Rominj</a:t>
            </a:r>
          </a:p>
          <a:p>
            <a:r>
              <a:rPr lang="sl-SI" sz="2200" dirty="0" smtClean="0">
                <a:solidFill>
                  <a:schemeClr val="tx1"/>
                </a:solidFill>
              </a:rPr>
              <a:t>Link: https</a:t>
            </a:r>
            <a:r>
              <a:rPr lang="sl-SI" sz="2200" dirty="0">
                <a:solidFill>
                  <a:schemeClr val="tx1"/>
                </a:solidFill>
              </a:rPr>
              <a:t>://www.youtube.com/watch?v=7lmLnmxbi3w</a:t>
            </a:r>
          </a:p>
        </p:txBody>
      </p:sp>
    </p:spTree>
    <p:extLst>
      <p:ext uri="{BB962C8B-B14F-4D97-AF65-F5344CB8AC3E}">
        <p14:creationId xmlns:p14="http://schemas.microsoft.com/office/powerpoint/2010/main" val="38428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2188825" cy="81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7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3943"/>
            <a:ext cx="12188825" cy="81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892" y="908720"/>
            <a:ext cx="975106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/>
              <a:t>A</a:t>
            </a:r>
            <a:r>
              <a:rPr lang="sl-SI" sz="3600" dirty="0" smtClean="0"/>
              <a:t>ccessibility of Cultural </a:t>
            </a:r>
            <a:r>
              <a:rPr lang="sl-SI" sz="3600" dirty="0"/>
              <a:t>H</a:t>
            </a:r>
            <a:r>
              <a:rPr lang="sl-SI" sz="3600" dirty="0" smtClean="0"/>
              <a:t>eritage to </a:t>
            </a:r>
            <a:br>
              <a:rPr lang="sl-SI" sz="3600" dirty="0" smtClean="0"/>
            </a:br>
            <a:r>
              <a:rPr lang="sl-SI" sz="3600" dirty="0" smtClean="0"/>
              <a:t>Vulnerable </a:t>
            </a:r>
            <a:r>
              <a:rPr lang="sl-SI" sz="3600" dirty="0"/>
              <a:t>G</a:t>
            </a:r>
            <a:r>
              <a:rPr lang="sl-SI" sz="3600" dirty="0" smtClean="0"/>
              <a:t>roups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494012" y="2420888"/>
            <a:ext cx="87849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 smtClean="0"/>
              <a:t>September 2013 – November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s</a:t>
            </a:r>
            <a:r>
              <a:rPr lang="sl-SI" sz="2200" dirty="0" smtClean="0"/>
              <a:t>ix national </a:t>
            </a:r>
            <a:r>
              <a:rPr lang="sl-SI" sz="2200" dirty="0"/>
              <a:t>museums and one </a:t>
            </a:r>
            <a:r>
              <a:rPr lang="sl-SI" sz="2200" dirty="0" smtClean="0"/>
              <a:t>gallery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f</a:t>
            </a:r>
            <a:r>
              <a:rPr lang="sl-SI" sz="2200" dirty="0" smtClean="0"/>
              <a:t>unds: European </a:t>
            </a:r>
            <a:r>
              <a:rPr lang="sl-SI" sz="2200" dirty="0"/>
              <a:t>Social Fund and </a:t>
            </a:r>
            <a:r>
              <a:rPr lang="sl-SI" sz="2200" dirty="0" smtClean="0"/>
              <a:t>the </a:t>
            </a:r>
            <a:r>
              <a:rPr lang="sl-SI" sz="2200" dirty="0"/>
              <a:t>Ministry of </a:t>
            </a:r>
            <a:r>
              <a:rPr lang="sl-SI" sz="2200" dirty="0" smtClean="0"/>
              <a:t>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 smtClean="0"/>
              <a:t>Project objectives:</a:t>
            </a:r>
          </a:p>
          <a:p>
            <a:pPr marL="342900" indent="-342900">
              <a:buFontTx/>
              <a:buChar char="-"/>
            </a:pPr>
            <a:r>
              <a:rPr lang="sl-SI" sz="2200" dirty="0" smtClean="0"/>
              <a:t>to </a:t>
            </a:r>
            <a:r>
              <a:rPr lang="sl-SI" sz="2200" dirty="0"/>
              <a:t>train the members of vulnerable social groups for </a:t>
            </a:r>
            <a:r>
              <a:rPr lang="sl-SI" sz="2200" dirty="0" smtClean="0"/>
              <a:t>employment</a:t>
            </a:r>
            <a:r>
              <a:rPr lang="sl-SI" sz="2200" dirty="0"/>
              <a:t> </a:t>
            </a:r>
            <a:r>
              <a:rPr lang="sl-SI" sz="2200" dirty="0" smtClean="0"/>
              <a:t>in museums</a:t>
            </a:r>
            <a:endParaRPr lang="sl-SI" sz="2200" dirty="0" smtClean="0"/>
          </a:p>
          <a:p>
            <a:pPr marL="342900" indent="-342900">
              <a:buFontTx/>
              <a:buChar char="-"/>
            </a:pPr>
            <a:r>
              <a:rPr lang="sl-SI" sz="2200" dirty="0" smtClean="0"/>
              <a:t>to </a:t>
            </a:r>
            <a:r>
              <a:rPr lang="sl-SI" sz="2200" dirty="0"/>
              <a:t>increase the accessibility of cultural heritage with adapted </a:t>
            </a:r>
            <a:r>
              <a:rPr lang="sl-SI" sz="2200" dirty="0" smtClean="0"/>
              <a:t>technology as well as specific education programmes</a:t>
            </a:r>
          </a:p>
          <a:p>
            <a:pPr marL="342900" indent="-342900">
              <a:buFontTx/>
              <a:buChar char="-"/>
            </a:pPr>
            <a:r>
              <a:rPr lang="sl-SI" sz="2200" dirty="0"/>
              <a:t>to offer opportunities for education and training</a:t>
            </a:r>
            <a:endParaRPr lang="sl-SI" sz="2200" dirty="0" smtClean="0"/>
          </a:p>
        </p:txBody>
      </p:sp>
    </p:spTree>
    <p:extLst>
      <p:ext uri="{BB962C8B-B14F-4D97-AF65-F5344CB8AC3E}">
        <p14:creationId xmlns:p14="http://schemas.microsoft.com/office/powerpoint/2010/main" val="203817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275"/>
            <a:ext cx="12188825" cy="81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058" y="2276872"/>
            <a:ext cx="8913077" cy="1468800"/>
          </a:xfrm>
        </p:spPr>
        <p:txBody>
          <a:bodyPr>
            <a:normAutofit/>
          </a:bodyPr>
          <a:lstStyle/>
          <a:p>
            <a:pPr algn="ctr"/>
            <a:r>
              <a:rPr lang="sl-SI" dirty="0" smtClean="0"/>
              <a:t>The Exhibition </a:t>
            </a:r>
            <a:br>
              <a:rPr lang="sl-SI" dirty="0" smtClean="0"/>
            </a:br>
            <a:r>
              <a:rPr lang="sl-SI" i="1" dirty="0" smtClean="0"/>
              <a:t>Birth: Experience of Roma Women</a:t>
            </a:r>
            <a:endParaRPr lang="sl-SI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534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http://www.etno-muzej.si/files/exhibitions/rojstvoizkusnjeromin_foto_jure_rus_25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8" y="-123059"/>
            <a:ext cx="12215093" cy="814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http://www.etno-muzej.si/files/exhibitions/rojstvoizkusnjeromin_foto_jure_rus_5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8"/>
            <a:ext cx="12188825" cy="812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http://www.etno-muzej.si/files/exhibitions/rojstvoizkusnjeromin_foto_jure_rus_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37267"/>
            <a:ext cx="12188825" cy="812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202"/>
            <a:ext cx="12277226" cy="81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89602"/>
            <a:ext cx="12188825" cy="81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332" y="-2403648"/>
            <a:ext cx="15827654" cy="98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308"/>
            <a:ext cx="12287100" cy="81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" y="-315416"/>
            <a:ext cx="12191646" cy="84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7" y="-1107504"/>
            <a:ext cx="12312493" cy="82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" y="-99392"/>
            <a:ext cx="12287101" cy="85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aMUSE(U)Ment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2200" dirty="0">
                <a:solidFill>
                  <a:schemeClr val="tx1"/>
                </a:solidFill>
              </a:rPr>
              <a:t>Link: https://</a:t>
            </a:r>
            <a:r>
              <a:rPr lang="sl-SI" sz="2200" dirty="0" smtClean="0">
                <a:solidFill>
                  <a:schemeClr val="tx1"/>
                </a:solidFill>
              </a:rPr>
              <a:t>amuseumentblog.wordpress.com</a:t>
            </a:r>
            <a:endParaRPr lang="sl-SI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924" y="4005064"/>
            <a:ext cx="9030980" cy="1992597"/>
          </a:xfrm>
        </p:spPr>
        <p:txBody>
          <a:bodyPr>
            <a:normAutofit fontScale="90000"/>
          </a:bodyPr>
          <a:lstStyle/>
          <a:p>
            <a:pPr algn="l"/>
            <a:r>
              <a:rPr lang="sl-SI" sz="4000" dirty="0" smtClean="0"/>
              <a:t/>
            </a:r>
            <a:br>
              <a:rPr lang="sl-SI" sz="4000" dirty="0" smtClean="0"/>
            </a:br>
            <a:r>
              <a:rPr lang="sl-SI" sz="4000" dirty="0" smtClean="0"/>
              <a:t/>
            </a:r>
            <a:br>
              <a:rPr lang="sl-SI" sz="4000" dirty="0" smtClean="0"/>
            </a:br>
            <a:r>
              <a:rPr lang="sl-SI" sz="4000" cap="none" dirty="0"/>
              <a:t>T</a:t>
            </a:r>
            <a:r>
              <a:rPr lang="sl-SI" sz="4000" cap="none" dirty="0" smtClean="0"/>
              <a:t>ina </a:t>
            </a:r>
            <a:r>
              <a:rPr lang="sl-SI" sz="4000" cap="none" dirty="0"/>
              <a:t>P</a:t>
            </a:r>
            <a:r>
              <a:rPr lang="sl-SI" sz="4000" cap="none" dirty="0" smtClean="0"/>
              <a:t>alaić </a:t>
            </a:r>
            <a:br>
              <a:rPr lang="sl-SI" sz="4000" cap="none" dirty="0" smtClean="0"/>
            </a:br>
            <a:r>
              <a:rPr lang="sl-SI" sz="4000" cap="none" dirty="0" smtClean="0"/>
              <a:t>tina.palaic@etno-muzej.si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3993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528"/>
            <a:ext cx="12228341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12261260" cy="81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594" y="500633"/>
            <a:ext cx="3008362" cy="45125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82594" y="5116346"/>
            <a:ext cx="300836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1400" dirty="0" smtClean="0"/>
              <a:t>The opening of the exhibition entitled </a:t>
            </a:r>
            <a:r>
              <a:rPr lang="sl-SI" sz="1400" i="1" dirty="0" smtClean="0"/>
              <a:t>Look at Me and You‘ll See</a:t>
            </a:r>
            <a:r>
              <a:rPr lang="sl-SI" sz="1400" dirty="0" smtClean="0"/>
              <a:t> in the Slovene Ethnographic Museum, prepared by Nastija Fijolič, highlighting the issues of body ideals in today‘s society.</a:t>
            </a:r>
            <a:endParaRPr lang="sl-SI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773932" y="1628800"/>
            <a:ext cx="57623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 smtClean="0"/>
              <a:t>Vulnerable groups</a:t>
            </a:r>
            <a:r>
              <a:rPr lang="sl-SI" sz="2200" dirty="0" smtClean="0"/>
              <a:t>:</a:t>
            </a:r>
          </a:p>
          <a:p>
            <a:endParaRPr lang="sl-SI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smtClean="0"/>
              <a:t>persons </a:t>
            </a:r>
            <a:r>
              <a:rPr lang="sl-SI" sz="2200" dirty="0"/>
              <a:t>with reduced mobility, </a:t>
            </a:r>
            <a:endParaRPr lang="sl-SI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smtClean="0"/>
              <a:t>persons </a:t>
            </a:r>
            <a:r>
              <a:rPr lang="sl-SI" sz="2200" dirty="0"/>
              <a:t>with sensory </a:t>
            </a:r>
            <a:r>
              <a:rPr lang="sl-SI" sz="2200" dirty="0" smtClean="0"/>
              <a:t>impairment,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smtClean="0"/>
              <a:t>members </a:t>
            </a:r>
            <a:r>
              <a:rPr lang="sl-SI" sz="2200" dirty="0"/>
              <a:t>of national </a:t>
            </a:r>
            <a:r>
              <a:rPr lang="sl-SI" sz="2200" dirty="0" smtClean="0"/>
              <a:t>minorities and </a:t>
            </a:r>
            <a:r>
              <a:rPr lang="sl-SI" sz="2200" dirty="0"/>
              <a:t>ethnic </a:t>
            </a:r>
            <a:r>
              <a:rPr lang="sl-SI" sz="2200" dirty="0" smtClean="0"/>
              <a:t>communities in Slovenia,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i</a:t>
            </a:r>
            <a:r>
              <a:rPr lang="sl-SI" sz="2200" dirty="0" smtClean="0"/>
              <a:t>mmigrants,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smtClean="0"/>
              <a:t>young </a:t>
            </a:r>
            <a:r>
              <a:rPr lang="sl-SI" sz="2200" dirty="0"/>
              <a:t>graduates – first-job seekers, </a:t>
            </a:r>
            <a:endParaRPr lang="sl-SI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smtClean="0"/>
              <a:t>elderly </a:t>
            </a:r>
            <a:r>
              <a:rPr lang="sl-SI" sz="2200" dirty="0"/>
              <a:t>unemployed people (55</a:t>
            </a:r>
            <a:r>
              <a:rPr lang="sl-SI" sz="2200" dirty="0" smtClean="0"/>
              <a:t>+)</a:t>
            </a: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39695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72424" y="2966190"/>
            <a:ext cx="41745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1400" dirty="0" smtClean="0"/>
              <a:t>Presentation of the tactile adjustment of Luiza Pesjak‘s portrait by Michael Stroj.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424" y="196427"/>
            <a:ext cx="4097069" cy="2728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948" y="190736"/>
            <a:ext cx="4104456" cy="27340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7948" y="2966190"/>
            <a:ext cx="4204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1400" dirty="0" smtClean="0"/>
              <a:t>Gašper Rems, a deaf student, gave a tour of the exhibition in Slovene sign language.</a:t>
            </a:r>
            <a:endParaRPr lang="sl-SI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48" y="3508074"/>
            <a:ext cx="3600400" cy="2392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948" y="596259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Visitors from the Deaf-Blind Association of Slovenia learned about various types of crystals.</a:t>
            </a:r>
            <a:endParaRPr lang="sl-SI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24" y="3508074"/>
            <a:ext cx="3310420" cy="2392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2424" y="5958526"/>
            <a:ext cx="5326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The blind </a:t>
            </a:r>
            <a:r>
              <a:rPr lang="sl-SI" sz="1400" dirty="0"/>
              <a:t>and visually impaired participants </a:t>
            </a:r>
            <a:r>
              <a:rPr lang="sl-SI" sz="1400" dirty="0" smtClean="0"/>
              <a:t>in the photographic workshop made their own </a:t>
            </a:r>
            <a:r>
              <a:rPr lang="sl-SI" sz="1400" i="1" dirty="0" smtClean="0"/>
              <a:t>camera obscuras </a:t>
            </a:r>
            <a:r>
              <a:rPr lang="sl-SI" sz="1400" dirty="0" smtClean="0"/>
              <a:t>and took photos of copies of museum objects.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9048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284026"/>
            <a:ext cx="4896544" cy="3243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2484" y="2492896"/>
            <a:ext cx="5374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At the </a:t>
            </a:r>
            <a:r>
              <a:rPr lang="sl-SI" sz="1400" i="1" dirty="0"/>
              <a:t>Encounters with Africas: From the 19th Century to the Present </a:t>
            </a:r>
            <a:r>
              <a:rPr lang="sl-SI" sz="1400" dirty="0"/>
              <a:t>workshop, Max Zimani discussed the stereotypes about the Nilotic peoples encountered by the missionaries in the land of the </a:t>
            </a:r>
            <a:r>
              <a:rPr lang="sl-SI" sz="1400" dirty="0" smtClean="0"/>
              <a:t>Nile in the 19th century.</a:t>
            </a:r>
            <a:endParaRPr lang="sl-SI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3" y="3645024"/>
            <a:ext cx="5256584" cy="29484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9916" y="6070277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Porajmos – the Forgotten Past, discussion on the genocide against the Roma during the </a:t>
            </a:r>
            <a:r>
              <a:rPr lang="sl-SI" sz="1400" dirty="0" smtClean="0"/>
              <a:t>World War II.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25375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068" y="260648"/>
            <a:ext cx="8007432" cy="663661"/>
          </a:xfrm>
        </p:spPr>
        <p:txBody>
          <a:bodyPr/>
          <a:lstStyle/>
          <a:p>
            <a:r>
              <a:rPr lang="sl-SI" sz="2400" b="1" dirty="0" smtClean="0"/>
              <a:t>Birth: Experience of Roma Women</a:t>
            </a:r>
            <a:endParaRPr lang="sl-SI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1196752"/>
            <a:ext cx="7056784" cy="5056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8068" y="6259799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Roma Settlements Map</a:t>
            </a:r>
          </a:p>
        </p:txBody>
      </p:sp>
    </p:spTree>
    <p:extLst>
      <p:ext uri="{BB962C8B-B14F-4D97-AF65-F5344CB8AC3E}">
        <p14:creationId xmlns:p14="http://schemas.microsoft.com/office/powerpoint/2010/main" val="33076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A765CE0-A8A0-42E0-82D2-3F870DB4D5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327</Words>
  <Application>Microsoft Office PowerPoint</Application>
  <PresentationFormat>Custom</PresentationFormat>
  <Paragraphs>46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Cambria</vt:lpstr>
      <vt:lpstr>Century Gothic</vt:lpstr>
      <vt:lpstr>Wingdings 3</vt:lpstr>
      <vt:lpstr>Wisp</vt:lpstr>
      <vt:lpstr>Perinatal Practices, Experiences and Memories:  Cooperation with Roma Women</vt:lpstr>
      <vt:lpstr>Accessibility of Cultural Heritage to  Vulnerable Groups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Birth: Experience of Roma Women</vt:lpstr>
      <vt:lpstr>The Theatre of the Oppressed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Birth: Experiences of Roma Women in Serdica</vt:lpstr>
      <vt:lpstr>PowerPoint Presentation</vt:lpstr>
      <vt:lpstr>PowerPoint Presentation</vt:lpstr>
      <vt:lpstr>PowerPoint Presentation</vt:lpstr>
      <vt:lpstr>The Exhibition  Birth: Experience of Roma Women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aMUSE(U)Ment</vt:lpstr>
      <vt:lpstr>  Tina Palaić  tina.palaic@etno-muzej.si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2015-09-03T09:06:12Z</dcterms:created>
  <dcterms:modified xsi:type="dcterms:W3CDTF">2016-05-31T19:56:12Z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TC028048959991</vt:lpwstr>
  </property>
</Properties>
</file>