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4" r:id="rId4"/>
    <p:sldId id="267" r:id="rId5"/>
    <p:sldId id="266" r:id="rId6"/>
    <p:sldId id="258" r:id="rId7"/>
    <p:sldId id="259" r:id="rId8"/>
    <p:sldId id="268" r:id="rId9"/>
    <p:sldId id="263" r:id="rId10"/>
    <p:sldId id="264" r:id="rId11"/>
    <p:sldId id="261" r:id="rId12"/>
    <p:sldId id="262" r:id="rId13"/>
    <p:sldId id="270" r:id="rId14"/>
    <p:sldId id="265" r:id="rId15"/>
    <p:sldId id="269" r:id="rId1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288" y="21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3BB68549-0D06-4D30-97E9-8B0FA403B787}" type="datetimeFigureOut">
              <a:rPr lang="sl-SI" smtClean="0"/>
              <a:t>26.3.2017</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917919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BB68549-0D06-4D30-97E9-8B0FA403B787}" type="datetimeFigureOut">
              <a:rPr lang="sl-SI" smtClean="0"/>
              <a:t>26.3.2017</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46378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BB68549-0D06-4D30-97E9-8B0FA403B787}" type="datetimeFigureOut">
              <a:rPr lang="sl-SI" smtClean="0"/>
              <a:t>26.3.2017</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189311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BB68549-0D06-4D30-97E9-8B0FA403B787}" type="datetimeFigureOut">
              <a:rPr lang="sl-SI" smtClean="0"/>
              <a:t>26.3.2017</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354400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3BB68549-0D06-4D30-97E9-8B0FA403B787}" type="datetimeFigureOut">
              <a:rPr lang="sl-SI" smtClean="0"/>
              <a:t>26.3.2017</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3073084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3BB68549-0D06-4D30-97E9-8B0FA403B787}" type="datetimeFigureOut">
              <a:rPr lang="sl-SI" smtClean="0"/>
              <a:t>26.3.2017</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385103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3BB68549-0D06-4D30-97E9-8B0FA403B787}" type="datetimeFigureOut">
              <a:rPr lang="sl-SI" smtClean="0"/>
              <a:t>26.3.2017</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2054438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3BB68549-0D06-4D30-97E9-8B0FA403B787}" type="datetimeFigureOut">
              <a:rPr lang="sl-SI" smtClean="0"/>
              <a:t>26.3.2017</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403347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3BB68549-0D06-4D30-97E9-8B0FA403B787}" type="datetimeFigureOut">
              <a:rPr lang="sl-SI" smtClean="0"/>
              <a:t>26.3.2017</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51223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BB68549-0D06-4D30-97E9-8B0FA403B787}" type="datetimeFigureOut">
              <a:rPr lang="sl-SI" smtClean="0"/>
              <a:t>26.3.2017</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998746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BB68549-0D06-4D30-97E9-8B0FA403B787}" type="datetimeFigureOut">
              <a:rPr lang="sl-SI" smtClean="0"/>
              <a:t>26.3.2017</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BA633F4-097A-4C86-814A-5B7E5EB48313}" type="slidenum">
              <a:rPr lang="sl-SI" smtClean="0"/>
              <a:t>‹#›</a:t>
            </a:fld>
            <a:endParaRPr lang="sl-SI"/>
          </a:p>
        </p:txBody>
      </p:sp>
    </p:spTree>
    <p:extLst>
      <p:ext uri="{BB962C8B-B14F-4D97-AF65-F5344CB8AC3E}">
        <p14:creationId xmlns:p14="http://schemas.microsoft.com/office/powerpoint/2010/main" val="892795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68549-0D06-4D30-97E9-8B0FA403B787}" type="datetimeFigureOut">
              <a:rPr lang="sl-SI" smtClean="0"/>
              <a:t>26.3.2017</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633F4-097A-4C86-814A-5B7E5EB48313}" type="slidenum">
              <a:rPr lang="sl-SI" smtClean="0"/>
              <a:t>‹#›</a:t>
            </a:fld>
            <a:endParaRPr lang="sl-SI"/>
          </a:p>
        </p:txBody>
      </p:sp>
    </p:spTree>
    <p:extLst>
      <p:ext uri="{BB962C8B-B14F-4D97-AF65-F5344CB8AC3E}">
        <p14:creationId xmlns:p14="http://schemas.microsoft.com/office/powerpoint/2010/main" val="3802133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anja.koren@etno-muzej.si" TargetMode="External"/><Relationship Id="rId7"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mailto:Marko.frelih@etno-muzej.si"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833120" y="0"/>
            <a:ext cx="10434320" cy="2387600"/>
          </a:xfrm>
        </p:spPr>
        <p:txBody>
          <a:bodyPr>
            <a:normAutofit fontScale="90000"/>
          </a:bodyPr>
          <a:lstStyle/>
          <a:p>
            <a:r>
              <a:rPr lang="sl-SI" b="1" dirty="0" smtClean="0"/>
              <a:t>Collection </a:t>
            </a:r>
            <a:r>
              <a:rPr lang="sl-SI" b="1"/>
              <a:t>O</a:t>
            </a:r>
            <a:r>
              <a:rPr lang="sl-SI" b="1" smtClean="0"/>
              <a:t>f </a:t>
            </a:r>
            <a:r>
              <a:rPr lang="sl-SI" b="1"/>
              <a:t>T</a:t>
            </a:r>
            <a:r>
              <a:rPr lang="sl-SI" b="1" smtClean="0"/>
              <a:t>he Missionary</a:t>
            </a:r>
            <a:r>
              <a:rPr lang="sl-SI" b="1" dirty="0" smtClean="0"/>
              <a:t/>
            </a:r>
            <a:br>
              <a:rPr lang="sl-SI" b="1" dirty="0" smtClean="0"/>
            </a:br>
            <a:r>
              <a:rPr lang="sl-SI" b="1" dirty="0" smtClean="0"/>
              <a:t>IGNACIJ KNOBLEHAR</a:t>
            </a:r>
            <a:r>
              <a:rPr lang="sl-SI" b="1" smtClean="0"/>
              <a:t/>
            </a:r>
            <a:br>
              <a:rPr lang="sl-SI" b="1" smtClean="0"/>
            </a:br>
            <a:r>
              <a:rPr lang="sl-SI" b="1" smtClean="0"/>
              <a:t>In </a:t>
            </a:r>
            <a:r>
              <a:rPr lang="sl-SI" b="1" dirty="0"/>
              <a:t>T</a:t>
            </a:r>
            <a:r>
              <a:rPr lang="sl-SI" b="1" smtClean="0"/>
              <a:t>he </a:t>
            </a:r>
            <a:r>
              <a:rPr lang="sl-SI" b="1" dirty="0" smtClean="0"/>
              <a:t>Past, </a:t>
            </a:r>
            <a:r>
              <a:rPr lang="sl-SI" b="1"/>
              <a:t>P</a:t>
            </a:r>
            <a:r>
              <a:rPr lang="sl-SI" b="1" smtClean="0"/>
              <a:t>resent </a:t>
            </a:r>
            <a:r>
              <a:rPr lang="sl-SI" b="1"/>
              <a:t>A</a:t>
            </a:r>
            <a:r>
              <a:rPr lang="sl-SI" b="1" smtClean="0"/>
              <a:t>nd </a:t>
            </a:r>
            <a:r>
              <a:rPr lang="sl-SI" b="1" dirty="0" smtClean="0"/>
              <a:t>Future</a:t>
            </a:r>
            <a:endParaRPr lang="sl-SI" b="1" dirty="0"/>
          </a:p>
        </p:txBody>
      </p:sp>
      <p:sp>
        <p:nvSpPr>
          <p:cNvPr id="3" name="Podnaslov 2"/>
          <p:cNvSpPr>
            <a:spLocks noGrp="1"/>
          </p:cNvSpPr>
          <p:nvPr>
            <p:ph type="subTitle" idx="1"/>
          </p:nvPr>
        </p:nvSpPr>
        <p:spPr>
          <a:xfrm>
            <a:off x="2911231" y="4069398"/>
            <a:ext cx="9144000" cy="2788602"/>
          </a:xfrm>
        </p:spPr>
        <p:txBody>
          <a:bodyPr>
            <a:normAutofit/>
          </a:bodyPr>
          <a:lstStyle/>
          <a:p>
            <a:r>
              <a:rPr lang="sl-SI" b="1" dirty="0" smtClean="0"/>
              <a:t>SWICH </a:t>
            </a:r>
            <a:r>
              <a:rPr lang="sl-SI" b="1" dirty="0" err="1" smtClean="0"/>
              <a:t>Workshop</a:t>
            </a:r>
            <a:r>
              <a:rPr lang="sl-SI" b="1" dirty="0" smtClean="0"/>
              <a:t>: </a:t>
            </a:r>
            <a:r>
              <a:rPr lang="sl-SI" b="1" dirty="0" err="1" smtClean="0"/>
              <a:t>Historic</a:t>
            </a:r>
            <a:r>
              <a:rPr lang="sl-SI" b="1" dirty="0" smtClean="0"/>
              <a:t> </a:t>
            </a:r>
            <a:r>
              <a:rPr lang="sl-SI" b="1" dirty="0" err="1" smtClean="0"/>
              <a:t>Collections</a:t>
            </a:r>
            <a:r>
              <a:rPr lang="sl-SI" b="1" dirty="0" smtClean="0"/>
              <a:t>, </a:t>
            </a:r>
            <a:r>
              <a:rPr lang="sl-SI" b="1" dirty="0" err="1" smtClean="0"/>
              <a:t>Contemporary</a:t>
            </a:r>
            <a:r>
              <a:rPr lang="sl-SI" b="1" dirty="0" smtClean="0"/>
              <a:t> </a:t>
            </a:r>
            <a:r>
              <a:rPr lang="sl-SI" b="1" dirty="0" err="1" smtClean="0"/>
              <a:t>Lives</a:t>
            </a:r>
            <a:endParaRPr lang="sl-SI" b="1" dirty="0" smtClean="0"/>
          </a:p>
          <a:p>
            <a:r>
              <a:rPr lang="sl-SI" b="1" dirty="0" smtClean="0"/>
              <a:t>Cambridge, </a:t>
            </a:r>
            <a:r>
              <a:rPr lang="sl-SI" b="1" dirty="0" err="1" smtClean="0"/>
              <a:t>March</a:t>
            </a:r>
            <a:r>
              <a:rPr lang="sl-SI" b="1" dirty="0" smtClean="0"/>
              <a:t> 2017</a:t>
            </a:r>
          </a:p>
          <a:p>
            <a:endParaRPr lang="sl-SI" b="1" dirty="0"/>
          </a:p>
          <a:p>
            <a:r>
              <a:rPr lang="sl-SI" b="1" dirty="0" smtClean="0"/>
              <a:t>Anja Koren &amp; Marko Frelih, </a:t>
            </a:r>
            <a:r>
              <a:rPr lang="sl-SI" b="1" dirty="0" err="1" smtClean="0"/>
              <a:t>Slovene</a:t>
            </a:r>
            <a:r>
              <a:rPr lang="sl-SI" b="1" dirty="0" smtClean="0"/>
              <a:t> </a:t>
            </a:r>
            <a:r>
              <a:rPr lang="sl-SI" b="1" dirty="0" err="1" smtClean="0"/>
              <a:t>Ethnographic</a:t>
            </a:r>
            <a:r>
              <a:rPr lang="sl-SI" b="1" dirty="0" smtClean="0"/>
              <a:t> </a:t>
            </a:r>
            <a:r>
              <a:rPr lang="sl-SI" b="1" dirty="0" err="1" smtClean="0"/>
              <a:t>Museum</a:t>
            </a:r>
            <a:endParaRPr lang="sl-SI" b="1" dirty="0"/>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08" y="6046095"/>
            <a:ext cx="1040384" cy="550792"/>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4892" y="6046095"/>
            <a:ext cx="1201034" cy="550792"/>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926" y="6046096"/>
            <a:ext cx="2030530" cy="550792"/>
          </a:xfrm>
          <a:prstGeom prst="rect">
            <a:avLst/>
          </a:prstGeom>
        </p:spPr>
      </p:pic>
    </p:spTree>
    <p:extLst>
      <p:ext uri="{BB962C8B-B14F-4D97-AF65-F5344CB8AC3E}">
        <p14:creationId xmlns:p14="http://schemas.microsoft.com/office/powerpoint/2010/main" val="437002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err="1" smtClean="0">
                <a:latin typeface="+mn-lt"/>
              </a:rPr>
              <a:t>Year</a:t>
            </a:r>
            <a:r>
              <a:rPr lang="sl-SI" dirty="0" smtClean="0">
                <a:latin typeface="+mn-lt"/>
              </a:rPr>
              <a:t> 2019 – 200th </a:t>
            </a:r>
            <a:r>
              <a:rPr lang="sl-SI" dirty="0" err="1" smtClean="0">
                <a:latin typeface="+mn-lt"/>
              </a:rPr>
              <a:t>anniversary</a:t>
            </a:r>
            <a:r>
              <a:rPr lang="sl-SI" dirty="0" smtClean="0">
                <a:latin typeface="+mn-lt"/>
              </a:rPr>
              <a:t> </a:t>
            </a:r>
            <a:r>
              <a:rPr lang="sl-SI" dirty="0" err="1" smtClean="0">
                <a:latin typeface="+mn-lt"/>
              </a:rPr>
              <a:t>of</a:t>
            </a:r>
            <a:r>
              <a:rPr lang="sl-SI" dirty="0" smtClean="0">
                <a:latin typeface="+mn-lt"/>
              </a:rPr>
              <a:t> </a:t>
            </a:r>
            <a:r>
              <a:rPr lang="sl-SI" dirty="0" err="1" smtClean="0">
                <a:latin typeface="+mn-lt"/>
              </a:rPr>
              <a:t>Knoblehar‘s</a:t>
            </a:r>
            <a:r>
              <a:rPr lang="sl-SI" dirty="0" smtClean="0">
                <a:latin typeface="+mn-lt"/>
              </a:rPr>
              <a:t> </a:t>
            </a:r>
            <a:r>
              <a:rPr lang="sl-SI" dirty="0" err="1" smtClean="0">
                <a:latin typeface="+mn-lt"/>
              </a:rPr>
              <a:t>birth</a:t>
            </a:r>
            <a:endParaRPr lang="sl-SI" dirty="0">
              <a:latin typeface="+mn-lt"/>
            </a:endParaRPr>
          </a:p>
        </p:txBody>
      </p:sp>
      <p:sp>
        <p:nvSpPr>
          <p:cNvPr id="3" name="Označba mesta vsebine 2"/>
          <p:cNvSpPr>
            <a:spLocks noGrp="1"/>
          </p:cNvSpPr>
          <p:nvPr>
            <p:ph idx="1"/>
          </p:nvPr>
        </p:nvSpPr>
        <p:spPr/>
        <p:txBody>
          <a:bodyPr/>
          <a:lstStyle/>
          <a:p>
            <a:r>
              <a:rPr lang="sl-SI" dirty="0" err="1" smtClean="0"/>
              <a:t>Local</a:t>
            </a:r>
            <a:r>
              <a:rPr lang="sl-SI" dirty="0" smtClean="0"/>
              <a:t> </a:t>
            </a:r>
            <a:r>
              <a:rPr lang="sl-SI" dirty="0" err="1" smtClean="0"/>
              <a:t>community</a:t>
            </a:r>
            <a:r>
              <a:rPr lang="sl-SI" dirty="0" smtClean="0"/>
              <a:t> </a:t>
            </a:r>
            <a:r>
              <a:rPr lang="sl-SI" dirty="0" err="1" smtClean="0"/>
              <a:t>of</a:t>
            </a:r>
            <a:r>
              <a:rPr lang="sl-SI" dirty="0" smtClean="0"/>
              <a:t> Škocjan</a:t>
            </a:r>
          </a:p>
          <a:p>
            <a:pPr lvl="1">
              <a:buFont typeface="Wingdings" panose="05000000000000000000" pitchFamily="2" charset="2"/>
              <a:buChar char="Ø"/>
            </a:pPr>
            <a:r>
              <a:rPr lang="sl-SI" sz="2800" dirty="0" err="1" smtClean="0"/>
              <a:t>establishing</a:t>
            </a:r>
            <a:r>
              <a:rPr lang="sl-SI" sz="2800" dirty="0" smtClean="0"/>
              <a:t> </a:t>
            </a:r>
            <a:r>
              <a:rPr lang="sl-SI" sz="2800" dirty="0" err="1" smtClean="0"/>
              <a:t>of</a:t>
            </a:r>
            <a:r>
              <a:rPr lang="sl-SI" sz="2800" dirty="0" smtClean="0"/>
              <a:t> </a:t>
            </a:r>
            <a:r>
              <a:rPr lang="sl-SI" sz="2800" dirty="0" err="1" smtClean="0"/>
              <a:t>multi-cultural</a:t>
            </a:r>
            <a:r>
              <a:rPr lang="sl-SI" sz="2800" dirty="0" smtClean="0"/>
              <a:t> center </a:t>
            </a:r>
            <a:r>
              <a:rPr lang="sl-SI" sz="2800" dirty="0" err="1" smtClean="0"/>
              <a:t>of</a:t>
            </a:r>
            <a:r>
              <a:rPr lang="sl-SI" sz="2800" dirty="0" smtClean="0"/>
              <a:t> Ignacij </a:t>
            </a:r>
            <a:r>
              <a:rPr lang="sl-SI" sz="2800" dirty="0" err="1" smtClean="0"/>
              <a:t>Knoblehar</a:t>
            </a:r>
            <a:endParaRPr lang="sl-SI" sz="2800" dirty="0" smtClean="0"/>
          </a:p>
          <a:p>
            <a:pPr lvl="1">
              <a:buFont typeface="Wingdings" panose="05000000000000000000" pitchFamily="2" charset="2"/>
              <a:buChar char="Ø"/>
            </a:pPr>
            <a:r>
              <a:rPr lang="sl-SI" sz="2800" dirty="0" err="1" smtClean="0"/>
              <a:t>exhibition</a:t>
            </a:r>
            <a:r>
              <a:rPr lang="sl-SI" sz="2800" dirty="0" smtClean="0"/>
              <a:t> </a:t>
            </a:r>
            <a:r>
              <a:rPr lang="sl-SI" sz="2800" dirty="0" err="1" smtClean="0"/>
              <a:t>about</a:t>
            </a:r>
            <a:r>
              <a:rPr lang="sl-SI" sz="2800" dirty="0" smtClean="0"/>
              <a:t> </a:t>
            </a:r>
            <a:r>
              <a:rPr lang="sl-SI" sz="2800" dirty="0" err="1" smtClean="0"/>
              <a:t>Knoblehar‘s</a:t>
            </a:r>
            <a:r>
              <a:rPr lang="sl-SI" sz="2800" dirty="0" smtClean="0"/>
              <a:t> </a:t>
            </a:r>
            <a:r>
              <a:rPr lang="sl-SI" sz="2800" dirty="0" err="1" smtClean="0"/>
              <a:t>connection</a:t>
            </a:r>
            <a:r>
              <a:rPr lang="sl-SI" sz="2800" dirty="0" smtClean="0"/>
              <a:t> </a:t>
            </a:r>
            <a:r>
              <a:rPr lang="sl-SI" sz="2800" dirty="0" err="1" smtClean="0"/>
              <a:t>with</a:t>
            </a:r>
            <a:r>
              <a:rPr lang="sl-SI" sz="2800" dirty="0" smtClean="0"/>
              <a:t> </a:t>
            </a:r>
            <a:r>
              <a:rPr lang="sl-SI" sz="2800" dirty="0" err="1" smtClean="0"/>
              <a:t>the</a:t>
            </a:r>
            <a:r>
              <a:rPr lang="sl-SI" sz="2800" dirty="0" smtClean="0"/>
              <a:t> White Nile</a:t>
            </a:r>
          </a:p>
          <a:p>
            <a:pPr lvl="1">
              <a:buFont typeface="Wingdings" panose="05000000000000000000" pitchFamily="2" charset="2"/>
              <a:buChar char="Ø"/>
            </a:pPr>
            <a:r>
              <a:rPr lang="sl-SI" sz="2800" dirty="0" err="1" smtClean="0"/>
              <a:t>collaboration</a:t>
            </a:r>
            <a:r>
              <a:rPr lang="sl-SI" sz="2800" dirty="0" smtClean="0"/>
              <a:t> </a:t>
            </a:r>
            <a:r>
              <a:rPr lang="sl-SI" sz="2800" dirty="0" err="1" smtClean="0"/>
              <a:t>between</a:t>
            </a:r>
            <a:r>
              <a:rPr lang="sl-SI" sz="2800" dirty="0" smtClean="0"/>
              <a:t> </a:t>
            </a:r>
            <a:r>
              <a:rPr lang="sl-SI" sz="2800" dirty="0" err="1" smtClean="0"/>
              <a:t>municipality</a:t>
            </a:r>
            <a:r>
              <a:rPr lang="sl-SI" sz="2800" dirty="0" smtClean="0"/>
              <a:t> </a:t>
            </a:r>
            <a:r>
              <a:rPr lang="sl-SI" sz="2800" dirty="0" err="1" smtClean="0"/>
              <a:t>of</a:t>
            </a:r>
            <a:r>
              <a:rPr lang="sl-SI" sz="2800" dirty="0" smtClean="0"/>
              <a:t> Škocjan, </a:t>
            </a:r>
            <a:r>
              <a:rPr lang="sl-SI" sz="2800" dirty="0" err="1" smtClean="0"/>
              <a:t>parish</a:t>
            </a:r>
            <a:r>
              <a:rPr lang="sl-SI" sz="2800" dirty="0" smtClean="0"/>
              <a:t> </a:t>
            </a:r>
            <a:r>
              <a:rPr lang="sl-SI" sz="2800" dirty="0" err="1" smtClean="0"/>
              <a:t>of</a:t>
            </a:r>
            <a:r>
              <a:rPr lang="sl-SI" sz="2800" dirty="0" smtClean="0"/>
              <a:t> Škocjan, </a:t>
            </a:r>
            <a:r>
              <a:rPr lang="sl-SI" sz="2800" dirty="0" err="1" smtClean="0"/>
              <a:t>pupils</a:t>
            </a:r>
            <a:r>
              <a:rPr lang="sl-SI" sz="2800" dirty="0" smtClean="0"/>
              <a:t> </a:t>
            </a:r>
            <a:r>
              <a:rPr lang="sl-SI" sz="2800" dirty="0" err="1" smtClean="0"/>
              <a:t>from</a:t>
            </a:r>
            <a:r>
              <a:rPr lang="sl-SI" sz="2800" dirty="0"/>
              <a:t> </a:t>
            </a:r>
            <a:r>
              <a:rPr lang="sl-SI" sz="2800" dirty="0" err="1" smtClean="0"/>
              <a:t>local</a:t>
            </a:r>
            <a:r>
              <a:rPr lang="sl-SI" sz="2800" dirty="0" smtClean="0"/>
              <a:t> </a:t>
            </a:r>
            <a:r>
              <a:rPr lang="sl-SI" sz="2800" dirty="0" err="1" smtClean="0"/>
              <a:t>kindergarten</a:t>
            </a:r>
            <a:r>
              <a:rPr lang="sl-SI" sz="2800" dirty="0" smtClean="0"/>
              <a:t> </a:t>
            </a:r>
            <a:r>
              <a:rPr lang="sl-SI" sz="2800" dirty="0" err="1" smtClean="0"/>
              <a:t>and</a:t>
            </a:r>
            <a:r>
              <a:rPr lang="sl-SI" sz="2800" dirty="0" smtClean="0"/>
              <a:t> </a:t>
            </a:r>
            <a:r>
              <a:rPr lang="sl-SI" sz="2800" dirty="0" err="1" smtClean="0"/>
              <a:t>primary</a:t>
            </a:r>
            <a:r>
              <a:rPr lang="sl-SI" sz="2800" dirty="0" smtClean="0"/>
              <a:t> </a:t>
            </a:r>
            <a:r>
              <a:rPr lang="sl-SI" sz="2800" dirty="0" err="1" smtClean="0"/>
              <a:t>school</a:t>
            </a:r>
            <a:r>
              <a:rPr lang="sl-SI" sz="2800" dirty="0" smtClean="0"/>
              <a:t>, </a:t>
            </a:r>
            <a:r>
              <a:rPr lang="sl-SI" sz="2800" dirty="0" err="1" smtClean="0"/>
              <a:t>interested</a:t>
            </a:r>
            <a:r>
              <a:rPr lang="sl-SI" sz="2800" dirty="0" smtClean="0"/>
              <a:t> </a:t>
            </a:r>
            <a:r>
              <a:rPr lang="sl-SI" sz="2800" dirty="0" err="1" smtClean="0"/>
              <a:t>local</a:t>
            </a:r>
            <a:r>
              <a:rPr lang="sl-SI" sz="2800" dirty="0" smtClean="0"/>
              <a:t> </a:t>
            </a:r>
            <a:r>
              <a:rPr lang="sl-SI" sz="2800" dirty="0" err="1" smtClean="0"/>
              <a:t>residents</a:t>
            </a:r>
            <a:r>
              <a:rPr lang="sl-SI" sz="2800" dirty="0" smtClean="0"/>
              <a:t> </a:t>
            </a:r>
            <a:r>
              <a:rPr lang="sl-SI" sz="2800" dirty="0" err="1" smtClean="0"/>
              <a:t>and</a:t>
            </a:r>
            <a:r>
              <a:rPr lang="sl-SI" sz="2800" dirty="0" smtClean="0"/>
              <a:t> </a:t>
            </a:r>
            <a:r>
              <a:rPr lang="sl-SI" sz="2800" dirty="0" err="1" smtClean="0"/>
              <a:t>Slovene</a:t>
            </a:r>
            <a:r>
              <a:rPr lang="sl-SI" sz="2800" dirty="0" smtClean="0"/>
              <a:t> </a:t>
            </a:r>
            <a:r>
              <a:rPr lang="sl-SI" sz="2800" dirty="0" err="1" smtClean="0"/>
              <a:t>ethnographic</a:t>
            </a:r>
            <a:r>
              <a:rPr lang="sl-SI" sz="2800" dirty="0" smtClean="0"/>
              <a:t> </a:t>
            </a:r>
            <a:r>
              <a:rPr lang="sl-SI" sz="2800" dirty="0" err="1" smtClean="0"/>
              <a:t>museum</a:t>
            </a:r>
            <a:endParaRPr lang="sl-SI" sz="2800" dirty="0" smtClean="0"/>
          </a:p>
          <a:p>
            <a:pPr lvl="1">
              <a:buFont typeface="Wingdings" panose="05000000000000000000" pitchFamily="2" charset="2"/>
              <a:buChar char="Ø"/>
            </a:pPr>
            <a:r>
              <a:rPr lang="sl-SI" sz="2800" dirty="0" err="1" smtClean="0"/>
              <a:t>establishing</a:t>
            </a:r>
            <a:r>
              <a:rPr lang="sl-SI" sz="2800" dirty="0" smtClean="0"/>
              <a:t> </a:t>
            </a:r>
            <a:r>
              <a:rPr lang="sl-SI" sz="2800" dirty="0" err="1" smtClean="0"/>
              <a:t>of</a:t>
            </a:r>
            <a:r>
              <a:rPr lang="sl-SI" sz="2800" dirty="0" smtClean="0"/>
              <a:t> </a:t>
            </a:r>
            <a:r>
              <a:rPr lang="sl-SI" sz="2800" dirty="0"/>
              <a:t>a </a:t>
            </a:r>
            <a:r>
              <a:rPr lang="sl-SI" sz="2800" dirty="0" err="1"/>
              <a:t>webpage</a:t>
            </a:r>
            <a:r>
              <a:rPr lang="sl-SI" sz="2800" dirty="0"/>
              <a:t> </a:t>
            </a:r>
            <a:r>
              <a:rPr lang="sl-SI" sz="2800" dirty="0" err="1"/>
              <a:t>about</a:t>
            </a:r>
            <a:r>
              <a:rPr lang="sl-SI" sz="2800" dirty="0"/>
              <a:t> Ignacij </a:t>
            </a:r>
            <a:r>
              <a:rPr lang="sl-SI" sz="2800" dirty="0" err="1"/>
              <a:t>Knoblehar</a:t>
            </a:r>
            <a:r>
              <a:rPr lang="sl-SI" sz="2800" dirty="0"/>
              <a:t>, </a:t>
            </a:r>
            <a:r>
              <a:rPr lang="sl-SI" sz="2800" dirty="0" err="1"/>
              <a:t>where</a:t>
            </a:r>
            <a:r>
              <a:rPr lang="sl-SI" sz="2800" dirty="0"/>
              <a:t> </a:t>
            </a:r>
            <a:r>
              <a:rPr lang="sl-SI" sz="2800" dirty="0" err="1"/>
              <a:t>all</a:t>
            </a:r>
            <a:r>
              <a:rPr lang="sl-SI" sz="2800" dirty="0"/>
              <a:t> </a:t>
            </a:r>
            <a:r>
              <a:rPr lang="sl-SI" sz="2800" dirty="0" err="1"/>
              <a:t>the</a:t>
            </a:r>
            <a:r>
              <a:rPr lang="sl-SI" sz="2800" dirty="0"/>
              <a:t> material </a:t>
            </a:r>
            <a:r>
              <a:rPr lang="sl-SI" sz="2800" dirty="0" err="1"/>
              <a:t>will</a:t>
            </a:r>
            <a:r>
              <a:rPr lang="sl-SI" sz="2800" dirty="0"/>
              <a:t> be </a:t>
            </a:r>
            <a:r>
              <a:rPr lang="sl-SI" sz="2800" dirty="0" err="1"/>
              <a:t>collected</a:t>
            </a:r>
            <a:r>
              <a:rPr lang="sl-SI" sz="2800" dirty="0"/>
              <a:t> in one spot </a:t>
            </a:r>
            <a:r>
              <a:rPr lang="sl-SI" sz="2800" dirty="0" smtClean="0"/>
              <a:t>– to </a:t>
            </a:r>
            <a:r>
              <a:rPr lang="sl-SI" sz="2800" dirty="0" err="1" smtClean="0"/>
              <a:t>attract</a:t>
            </a:r>
            <a:r>
              <a:rPr lang="sl-SI" sz="2800" dirty="0" smtClean="0"/>
              <a:t> </a:t>
            </a:r>
            <a:r>
              <a:rPr lang="sl-SI" sz="2800" dirty="0" err="1" smtClean="0"/>
              <a:t>younger</a:t>
            </a:r>
            <a:r>
              <a:rPr lang="sl-SI" sz="2800" dirty="0" smtClean="0"/>
              <a:t> </a:t>
            </a:r>
            <a:r>
              <a:rPr lang="sl-SI" sz="2800" dirty="0" err="1" smtClean="0"/>
              <a:t>generations</a:t>
            </a:r>
            <a:endParaRPr lang="sl-SI" sz="2800" dirty="0"/>
          </a:p>
        </p:txBody>
      </p:sp>
    </p:spTree>
    <p:extLst>
      <p:ext uri="{BB962C8B-B14F-4D97-AF65-F5344CB8AC3E}">
        <p14:creationId xmlns:p14="http://schemas.microsoft.com/office/powerpoint/2010/main" val="670606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105508" y="5567826"/>
            <a:ext cx="6217920" cy="1778635"/>
          </a:xfrm>
        </p:spPr>
        <p:txBody>
          <a:bodyPr>
            <a:normAutofit/>
          </a:bodyPr>
          <a:lstStyle/>
          <a:p>
            <a:r>
              <a:rPr lang="sl-SI" sz="2000" b="1" dirty="0" err="1" smtClean="0">
                <a:latin typeface="+mn-lt"/>
              </a:rPr>
              <a:t>Old</a:t>
            </a:r>
            <a:r>
              <a:rPr lang="sl-SI" sz="2000" b="1" dirty="0" smtClean="0">
                <a:latin typeface="+mn-lt"/>
              </a:rPr>
              <a:t> </a:t>
            </a:r>
            <a:r>
              <a:rPr lang="sl-SI" sz="2000" b="1" dirty="0" err="1" smtClean="0">
                <a:latin typeface="+mn-lt"/>
              </a:rPr>
              <a:t>parson‘s</a:t>
            </a:r>
            <a:r>
              <a:rPr lang="sl-SI" sz="2000" b="1" dirty="0" smtClean="0">
                <a:latin typeface="+mn-lt"/>
              </a:rPr>
              <a:t> </a:t>
            </a:r>
            <a:r>
              <a:rPr lang="sl-SI" sz="2000" b="1" dirty="0" err="1" smtClean="0">
                <a:latin typeface="+mn-lt"/>
              </a:rPr>
              <a:t>house</a:t>
            </a:r>
            <a:r>
              <a:rPr lang="sl-SI" sz="2000" b="1" dirty="0" smtClean="0">
                <a:latin typeface="+mn-lt"/>
              </a:rPr>
              <a:t> – </a:t>
            </a:r>
            <a:r>
              <a:rPr lang="sl-SI" sz="2000" b="1" dirty="0" err="1" smtClean="0">
                <a:latin typeface="+mn-lt"/>
              </a:rPr>
              <a:t>new</a:t>
            </a:r>
            <a:r>
              <a:rPr lang="sl-SI" sz="2000" b="1" dirty="0" smtClean="0">
                <a:latin typeface="+mn-lt"/>
              </a:rPr>
              <a:t> </a:t>
            </a:r>
            <a:r>
              <a:rPr lang="sl-SI" sz="2000" b="1" dirty="0" err="1" smtClean="0">
                <a:latin typeface="+mn-lt"/>
              </a:rPr>
              <a:t>multi-cultural</a:t>
            </a:r>
            <a:r>
              <a:rPr lang="sl-SI" sz="2000" b="1" dirty="0" smtClean="0">
                <a:latin typeface="+mn-lt"/>
              </a:rPr>
              <a:t> centre in Škocjan. </a:t>
            </a:r>
            <a:r>
              <a:rPr lang="sl-SI" sz="2000" b="1" dirty="0" err="1" smtClean="0">
                <a:latin typeface="+mn-lt"/>
              </a:rPr>
              <a:t>This</a:t>
            </a:r>
            <a:r>
              <a:rPr lang="sl-SI" sz="2000" b="1" dirty="0" smtClean="0">
                <a:latin typeface="+mn-lt"/>
              </a:rPr>
              <a:t> </a:t>
            </a:r>
            <a:r>
              <a:rPr lang="sl-SI" sz="2000" b="1" dirty="0" err="1" smtClean="0">
                <a:latin typeface="+mn-lt"/>
              </a:rPr>
              <a:t>building</a:t>
            </a:r>
            <a:r>
              <a:rPr lang="sl-SI" sz="2000" b="1" dirty="0" smtClean="0">
                <a:latin typeface="+mn-lt"/>
              </a:rPr>
              <a:t> </a:t>
            </a:r>
            <a:r>
              <a:rPr lang="sl-SI" sz="2000" b="1" dirty="0" err="1" smtClean="0">
                <a:latin typeface="+mn-lt"/>
              </a:rPr>
              <a:t>needs</a:t>
            </a:r>
            <a:r>
              <a:rPr lang="sl-SI" sz="2000" b="1" dirty="0" smtClean="0">
                <a:latin typeface="+mn-lt"/>
              </a:rPr>
              <a:t> to be </a:t>
            </a:r>
            <a:r>
              <a:rPr lang="sl-SI" sz="2000" b="1" dirty="0" err="1" smtClean="0">
                <a:latin typeface="+mn-lt"/>
              </a:rPr>
              <a:t>fully</a:t>
            </a:r>
            <a:r>
              <a:rPr lang="sl-SI" sz="2000" b="1" dirty="0" smtClean="0">
                <a:latin typeface="+mn-lt"/>
              </a:rPr>
              <a:t> </a:t>
            </a:r>
            <a:r>
              <a:rPr lang="sl-SI" sz="2000" b="1" dirty="0" err="1" smtClean="0">
                <a:latin typeface="+mn-lt"/>
              </a:rPr>
              <a:t>renovated</a:t>
            </a:r>
            <a:r>
              <a:rPr lang="sl-SI" sz="2000" b="1" dirty="0" smtClean="0">
                <a:latin typeface="+mn-lt"/>
              </a:rPr>
              <a:t>. </a:t>
            </a:r>
            <a:endParaRPr lang="sl-SI" sz="2000" b="1" dirty="0">
              <a:latin typeface="+mn-lt"/>
            </a:endParaRPr>
          </a:p>
        </p:txBody>
      </p:sp>
      <p:sp>
        <p:nvSpPr>
          <p:cNvPr id="3" name="Označba mesta vsebine 2"/>
          <p:cNvSpPr>
            <a:spLocks noGrp="1"/>
          </p:cNvSpPr>
          <p:nvPr>
            <p:ph idx="1"/>
          </p:nvPr>
        </p:nvSpPr>
        <p:spPr/>
        <p:txBody>
          <a:bodyPr/>
          <a:lstStyle/>
          <a:p>
            <a:endParaRPr lang="sl-SI" dirty="0"/>
          </a:p>
        </p:txBody>
      </p:sp>
    </p:spTree>
    <p:extLst>
      <p:ext uri="{BB962C8B-B14F-4D97-AF65-F5344CB8AC3E}">
        <p14:creationId xmlns:p14="http://schemas.microsoft.com/office/powerpoint/2010/main" val="4127795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626346" y="1204277"/>
            <a:ext cx="5124548" cy="1325563"/>
          </a:xfrm>
        </p:spPr>
        <p:txBody>
          <a:bodyPr>
            <a:normAutofit/>
          </a:bodyPr>
          <a:lstStyle/>
          <a:p>
            <a:r>
              <a:rPr lang="sl-SI" sz="2000" b="1" dirty="0" smtClean="0">
                <a:latin typeface="+mn-lt"/>
              </a:rPr>
              <a:t>Statue </a:t>
            </a:r>
            <a:r>
              <a:rPr lang="sl-SI" sz="2000" b="1" dirty="0" err="1" smtClean="0">
                <a:latin typeface="+mn-lt"/>
              </a:rPr>
              <a:t>and</a:t>
            </a:r>
            <a:r>
              <a:rPr lang="sl-SI" sz="2000" b="1" dirty="0" smtClean="0">
                <a:latin typeface="+mn-lt"/>
              </a:rPr>
              <a:t> memorial </a:t>
            </a:r>
            <a:r>
              <a:rPr lang="sl-SI" sz="2000" b="1" dirty="0" err="1" smtClean="0">
                <a:latin typeface="+mn-lt"/>
              </a:rPr>
              <a:t>plaque</a:t>
            </a:r>
            <a:r>
              <a:rPr lang="sl-SI" sz="2000" b="1" dirty="0" smtClean="0">
                <a:latin typeface="+mn-lt"/>
              </a:rPr>
              <a:t> </a:t>
            </a:r>
            <a:r>
              <a:rPr lang="sl-SI" sz="2000" b="1" dirty="0" err="1" smtClean="0">
                <a:latin typeface="+mn-lt"/>
              </a:rPr>
              <a:t>of</a:t>
            </a:r>
            <a:r>
              <a:rPr lang="sl-SI" sz="2000" b="1" dirty="0" smtClean="0">
                <a:latin typeface="+mn-lt"/>
              </a:rPr>
              <a:t> Ignacij </a:t>
            </a:r>
            <a:r>
              <a:rPr lang="sl-SI" sz="2000" b="1" dirty="0" err="1" smtClean="0">
                <a:latin typeface="+mn-lt"/>
              </a:rPr>
              <a:t>Knoblehar</a:t>
            </a:r>
            <a:r>
              <a:rPr lang="sl-SI" sz="2000" b="1" dirty="0" smtClean="0">
                <a:latin typeface="+mn-lt"/>
              </a:rPr>
              <a:t> in his </a:t>
            </a:r>
            <a:r>
              <a:rPr lang="sl-SI" sz="2000" b="1" dirty="0" err="1" smtClean="0">
                <a:latin typeface="+mn-lt"/>
              </a:rPr>
              <a:t>birth</a:t>
            </a:r>
            <a:r>
              <a:rPr lang="sl-SI" sz="2000" b="1" dirty="0" smtClean="0">
                <a:latin typeface="+mn-lt"/>
              </a:rPr>
              <a:t> place Škocjan.</a:t>
            </a:r>
            <a:endParaRPr lang="sl-SI" sz="2000" b="1" dirty="0">
              <a:latin typeface="+mn-lt"/>
            </a:endParaRPr>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495" y="149958"/>
            <a:ext cx="6321213" cy="4186778"/>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6346" y="3129280"/>
            <a:ext cx="5318628" cy="3522728"/>
          </a:xfrm>
          <a:prstGeom prst="rect">
            <a:avLst/>
          </a:prstGeom>
        </p:spPr>
      </p:pic>
      <p:sp>
        <p:nvSpPr>
          <p:cNvPr id="6" name="PoljeZBesedilom 5"/>
          <p:cNvSpPr txBox="1"/>
          <p:nvPr/>
        </p:nvSpPr>
        <p:spPr>
          <a:xfrm>
            <a:off x="692421" y="5080000"/>
            <a:ext cx="5415301" cy="1323439"/>
          </a:xfrm>
          <a:prstGeom prst="rect">
            <a:avLst/>
          </a:prstGeom>
          <a:noFill/>
        </p:spPr>
        <p:txBody>
          <a:bodyPr wrap="square" rtlCol="0">
            <a:spAutoFit/>
          </a:bodyPr>
          <a:lstStyle/>
          <a:p>
            <a:r>
              <a:rPr lang="sl-SI" sz="2000" b="1" dirty="0" smtClean="0"/>
              <a:t>Every year local community of Škocjan celebrates municipal holiday called „Knobleharjevo“ through the cultural festival with concerts, lectures, performances, etc.</a:t>
            </a:r>
            <a:endParaRPr lang="sl-SI" sz="2000" b="1" dirty="0"/>
          </a:p>
        </p:txBody>
      </p:sp>
    </p:spTree>
    <p:extLst>
      <p:ext uri="{BB962C8B-B14F-4D97-AF65-F5344CB8AC3E}">
        <p14:creationId xmlns:p14="http://schemas.microsoft.com/office/powerpoint/2010/main" val="3376909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err="1" smtClean="0">
                <a:latin typeface="+mn-lt"/>
              </a:rPr>
              <a:t>Year</a:t>
            </a:r>
            <a:r>
              <a:rPr lang="sl-SI" dirty="0" smtClean="0">
                <a:latin typeface="+mn-lt"/>
              </a:rPr>
              <a:t> 2019 – 200th </a:t>
            </a:r>
            <a:r>
              <a:rPr lang="sl-SI" dirty="0" err="1" smtClean="0">
                <a:latin typeface="+mn-lt"/>
              </a:rPr>
              <a:t>anniversary</a:t>
            </a:r>
            <a:r>
              <a:rPr lang="sl-SI" dirty="0" smtClean="0">
                <a:latin typeface="+mn-lt"/>
              </a:rPr>
              <a:t> </a:t>
            </a:r>
            <a:r>
              <a:rPr lang="sl-SI" dirty="0" err="1" smtClean="0">
                <a:latin typeface="+mn-lt"/>
              </a:rPr>
              <a:t>of</a:t>
            </a:r>
            <a:r>
              <a:rPr lang="sl-SI" dirty="0" smtClean="0">
                <a:latin typeface="+mn-lt"/>
              </a:rPr>
              <a:t> </a:t>
            </a:r>
            <a:r>
              <a:rPr lang="sl-SI" dirty="0" err="1" smtClean="0">
                <a:latin typeface="+mn-lt"/>
              </a:rPr>
              <a:t>Knoblehar‘s</a:t>
            </a:r>
            <a:r>
              <a:rPr lang="sl-SI" dirty="0" smtClean="0">
                <a:latin typeface="+mn-lt"/>
              </a:rPr>
              <a:t> </a:t>
            </a:r>
            <a:r>
              <a:rPr lang="sl-SI" dirty="0" err="1" smtClean="0">
                <a:latin typeface="+mn-lt"/>
              </a:rPr>
              <a:t>birth</a:t>
            </a:r>
            <a:endParaRPr lang="sl-SI" dirty="0">
              <a:latin typeface="+mn-lt"/>
            </a:endParaRPr>
          </a:p>
        </p:txBody>
      </p:sp>
      <p:sp>
        <p:nvSpPr>
          <p:cNvPr id="3" name="Označba mesta vsebine 2"/>
          <p:cNvSpPr>
            <a:spLocks noGrp="1"/>
          </p:cNvSpPr>
          <p:nvPr>
            <p:ph idx="1"/>
          </p:nvPr>
        </p:nvSpPr>
        <p:spPr/>
        <p:txBody>
          <a:bodyPr/>
          <a:lstStyle/>
          <a:p>
            <a:r>
              <a:rPr lang="sl-SI" dirty="0" err="1" smtClean="0"/>
              <a:t>Local</a:t>
            </a:r>
            <a:r>
              <a:rPr lang="sl-SI" dirty="0" smtClean="0"/>
              <a:t> </a:t>
            </a:r>
            <a:r>
              <a:rPr lang="sl-SI" dirty="0" err="1" smtClean="0"/>
              <a:t>community</a:t>
            </a:r>
            <a:r>
              <a:rPr lang="sl-SI" dirty="0" smtClean="0"/>
              <a:t> </a:t>
            </a:r>
            <a:r>
              <a:rPr lang="sl-SI" dirty="0" err="1" smtClean="0"/>
              <a:t>of</a:t>
            </a:r>
            <a:r>
              <a:rPr lang="sl-SI" dirty="0" smtClean="0"/>
              <a:t> Škocjan</a:t>
            </a:r>
          </a:p>
          <a:p>
            <a:pPr lvl="1">
              <a:buFont typeface="Wingdings" panose="05000000000000000000" pitchFamily="2" charset="2"/>
              <a:buChar char="Ø"/>
            </a:pPr>
            <a:r>
              <a:rPr lang="sl-SI" sz="2800" dirty="0" err="1" smtClean="0"/>
              <a:t>establishing</a:t>
            </a:r>
            <a:r>
              <a:rPr lang="sl-SI" sz="2800" dirty="0" smtClean="0"/>
              <a:t> </a:t>
            </a:r>
            <a:r>
              <a:rPr lang="sl-SI" sz="2800" dirty="0" err="1" smtClean="0"/>
              <a:t>of</a:t>
            </a:r>
            <a:r>
              <a:rPr lang="sl-SI" sz="2800" dirty="0" smtClean="0"/>
              <a:t> </a:t>
            </a:r>
            <a:r>
              <a:rPr lang="sl-SI" sz="2800" dirty="0" err="1" smtClean="0"/>
              <a:t>multi-cultural</a:t>
            </a:r>
            <a:r>
              <a:rPr lang="sl-SI" sz="2800" dirty="0" smtClean="0"/>
              <a:t> center </a:t>
            </a:r>
            <a:r>
              <a:rPr lang="sl-SI" sz="2800" dirty="0" err="1" smtClean="0"/>
              <a:t>of</a:t>
            </a:r>
            <a:r>
              <a:rPr lang="sl-SI" sz="2800" dirty="0" smtClean="0"/>
              <a:t> Ignacij </a:t>
            </a:r>
            <a:r>
              <a:rPr lang="sl-SI" sz="2800" dirty="0" err="1" smtClean="0"/>
              <a:t>Knoblehar</a:t>
            </a:r>
            <a:endParaRPr lang="sl-SI" sz="2800" dirty="0" smtClean="0"/>
          </a:p>
          <a:p>
            <a:pPr lvl="1">
              <a:buFont typeface="Wingdings" panose="05000000000000000000" pitchFamily="2" charset="2"/>
              <a:buChar char="Ø"/>
            </a:pPr>
            <a:r>
              <a:rPr lang="sl-SI" sz="2800" dirty="0" err="1" smtClean="0"/>
              <a:t>exhibition</a:t>
            </a:r>
            <a:r>
              <a:rPr lang="sl-SI" sz="2800" dirty="0" smtClean="0"/>
              <a:t> </a:t>
            </a:r>
            <a:r>
              <a:rPr lang="sl-SI" sz="2800" dirty="0" err="1" smtClean="0"/>
              <a:t>about</a:t>
            </a:r>
            <a:r>
              <a:rPr lang="sl-SI" sz="2800" dirty="0" smtClean="0"/>
              <a:t> </a:t>
            </a:r>
            <a:r>
              <a:rPr lang="sl-SI" sz="2800" dirty="0" err="1" smtClean="0"/>
              <a:t>Knoblehar‘s</a:t>
            </a:r>
            <a:r>
              <a:rPr lang="sl-SI" sz="2800" dirty="0" smtClean="0"/>
              <a:t> </a:t>
            </a:r>
            <a:r>
              <a:rPr lang="sl-SI" sz="2800" dirty="0" err="1" smtClean="0"/>
              <a:t>connection</a:t>
            </a:r>
            <a:r>
              <a:rPr lang="sl-SI" sz="2800" dirty="0" smtClean="0"/>
              <a:t> </a:t>
            </a:r>
            <a:r>
              <a:rPr lang="sl-SI" sz="2800" dirty="0" err="1" smtClean="0"/>
              <a:t>with</a:t>
            </a:r>
            <a:r>
              <a:rPr lang="sl-SI" sz="2800" dirty="0" smtClean="0"/>
              <a:t> </a:t>
            </a:r>
            <a:r>
              <a:rPr lang="sl-SI" sz="2800" dirty="0" err="1" smtClean="0"/>
              <a:t>the</a:t>
            </a:r>
            <a:r>
              <a:rPr lang="sl-SI" sz="2800" dirty="0" smtClean="0"/>
              <a:t> White Nile</a:t>
            </a:r>
          </a:p>
          <a:p>
            <a:pPr lvl="1">
              <a:buFont typeface="Wingdings" panose="05000000000000000000" pitchFamily="2" charset="2"/>
              <a:buChar char="Ø"/>
            </a:pPr>
            <a:r>
              <a:rPr lang="sl-SI" sz="2800" dirty="0" err="1" smtClean="0"/>
              <a:t>collaboration</a:t>
            </a:r>
            <a:r>
              <a:rPr lang="sl-SI" sz="2800" dirty="0" smtClean="0"/>
              <a:t> </a:t>
            </a:r>
            <a:r>
              <a:rPr lang="sl-SI" sz="2800" dirty="0" err="1" smtClean="0"/>
              <a:t>between</a:t>
            </a:r>
            <a:r>
              <a:rPr lang="sl-SI" sz="2800" dirty="0" smtClean="0"/>
              <a:t> </a:t>
            </a:r>
            <a:r>
              <a:rPr lang="sl-SI" sz="2800" dirty="0" err="1" smtClean="0"/>
              <a:t>municipality</a:t>
            </a:r>
            <a:r>
              <a:rPr lang="sl-SI" sz="2800" dirty="0" smtClean="0"/>
              <a:t> </a:t>
            </a:r>
            <a:r>
              <a:rPr lang="sl-SI" sz="2800" dirty="0" err="1" smtClean="0"/>
              <a:t>of</a:t>
            </a:r>
            <a:r>
              <a:rPr lang="sl-SI" sz="2800" dirty="0" smtClean="0"/>
              <a:t> Škocjan, </a:t>
            </a:r>
            <a:r>
              <a:rPr lang="sl-SI" sz="2800" dirty="0" err="1" smtClean="0"/>
              <a:t>parish</a:t>
            </a:r>
            <a:r>
              <a:rPr lang="sl-SI" sz="2800" dirty="0" smtClean="0"/>
              <a:t> </a:t>
            </a:r>
            <a:r>
              <a:rPr lang="sl-SI" sz="2800" dirty="0" err="1" smtClean="0"/>
              <a:t>of</a:t>
            </a:r>
            <a:r>
              <a:rPr lang="sl-SI" sz="2800" dirty="0" smtClean="0"/>
              <a:t> Škocjan, </a:t>
            </a:r>
            <a:r>
              <a:rPr lang="sl-SI" sz="2800" dirty="0" err="1" smtClean="0"/>
              <a:t>pupils</a:t>
            </a:r>
            <a:r>
              <a:rPr lang="sl-SI" sz="2800" dirty="0" smtClean="0"/>
              <a:t> </a:t>
            </a:r>
            <a:r>
              <a:rPr lang="sl-SI" sz="2800" dirty="0" err="1" smtClean="0"/>
              <a:t>from</a:t>
            </a:r>
            <a:r>
              <a:rPr lang="sl-SI" sz="2800" dirty="0"/>
              <a:t> </a:t>
            </a:r>
            <a:r>
              <a:rPr lang="sl-SI" sz="2800" dirty="0" err="1" smtClean="0"/>
              <a:t>local</a:t>
            </a:r>
            <a:r>
              <a:rPr lang="sl-SI" sz="2800" dirty="0" smtClean="0"/>
              <a:t> </a:t>
            </a:r>
            <a:r>
              <a:rPr lang="sl-SI" sz="2800" dirty="0" err="1" smtClean="0"/>
              <a:t>kindergarten</a:t>
            </a:r>
            <a:r>
              <a:rPr lang="sl-SI" sz="2800" dirty="0" smtClean="0"/>
              <a:t> </a:t>
            </a:r>
            <a:r>
              <a:rPr lang="sl-SI" sz="2800" dirty="0" err="1" smtClean="0"/>
              <a:t>and</a:t>
            </a:r>
            <a:r>
              <a:rPr lang="sl-SI" sz="2800" dirty="0" smtClean="0"/>
              <a:t> </a:t>
            </a:r>
            <a:r>
              <a:rPr lang="sl-SI" sz="2800" dirty="0" err="1" smtClean="0"/>
              <a:t>primary</a:t>
            </a:r>
            <a:r>
              <a:rPr lang="sl-SI" sz="2800" dirty="0" smtClean="0"/>
              <a:t> </a:t>
            </a:r>
            <a:r>
              <a:rPr lang="sl-SI" sz="2800" dirty="0" err="1" smtClean="0"/>
              <a:t>school</a:t>
            </a:r>
            <a:r>
              <a:rPr lang="sl-SI" sz="2800" dirty="0" smtClean="0"/>
              <a:t>, </a:t>
            </a:r>
            <a:r>
              <a:rPr lang="sl-SI" sz="2800" dirty="0" err="1" smtClean="0"/>
              <a:t>interested</a:t>
            </a:r>
            <a:r>
              <a:rPr lang="sl-SI" sz="2800" dirty="0" smtClean="0"/>
              <a:t> </a:t>
            </a:r>
            <a:r>
              <a:rPr lang="sl-SI" sz="2800" dirty="0" err="1" smtClean="0"/>
              <a:t>local</a:t>
            </a:r>
            <a:r>
              <a:rPr lang="sl-SI" sz="2800" dirty="0" smtClean="0"/>
              <a:t> </a:t>
            </a:r>
            <a:r>
              <a:rPr lang="sl-SI" sz="2800" dirty="0" err="1" smtClean="0"/>
              <a:t>residents</a:t>
            </a:r>
            <a:r>
              <a:rPr lang="sl-SI" sz="2800" dirty="0" smtClean="0"/>
              <a:t> </a:t>
            </a:r>
            <a:r>
              <a:rPr lang="sl-SI" sz="2800" dirty="0" err="1" smtClean="0"/>
              <a:t>and</a:t>
            </a:r>
            <a:r>
              <a:rPr lang="sl-SI" sz="2800" dirty="0" smtClean="0"/>
              <a:t> </a:t>
            </a:r>
            <a:r>
              <a:rPr lang="sl-SI" sz="2800" dirty="0" err="1" smtClean="0"/>
              <a:t>Slovene</a:t>
            </a:r>
            <a:r>
              <a:rPr lang="sl-SI" sz="2800" dirty="0" smtClean="0"/>
              <a:t> </a:t>
            </a:r>
            <a:r>
              <a:rPr lang="sl-SI" sz="2800" dirty="0" err="1" smtClean="0"/>
              <a:t>ethnographic</a:t>
            </a:r>
            <a:r>
              <a:rPr lang="sl-SI" sz="2800" dirty="0" smtClean="0"/>
              <a:t> </a:t>
            </a:r>
            <a:r>
              <a:rPr lang="sl-SI" sz="2800" dirty="0" err="1" smtClean="0"/>
              <a:t>museum</a:t>
            </a:r>
            <a:endParaRPr lang="sl-SI" sz="2800" dirty="0" smtClean="0"/>
          </a:p>
          <a:p>
            <a:pPr lvl="1">
              <a:buFont typeface="Wingdings" panose="05000000000000000000" pitchFamily="2" charset="2"/>
              <a:buChar char="Ø"/>
            </a:pPr>
            <a:r>
              <a:rPr lang="sl-SI" sz="2800" dirty="0" err="1" smtClean="0"/>
              <a:t>establishing</a:t>
            </a:r>
            <a:r>
              <a:rPr lang="sl-SI" sz="2800" dirty="0" smtClean="0"/>
              <a:t> </a:t>
            </a:r>
            <a:r>
              <a:rPr lang="sl-SI" sz="2800" dirty="0" err="1" smtClean="0"/>
              <a:t>of</a:t>
            </a:r>
            <a:r>
              <a:rPr lang="sl-SI" sz="2800" dirty="0" smtClean="0"/>
              <a:t> </a:t>
            </a:r>
            <a:r>
              <a:rPr lang="sl-SI" sz="2800" dirty="0"/>
              <a:t>a </a:t>
            </a:r>
            <a:r>
              <a:rPr lang="sl-SI" sz="2800" dirty="0" err="1"/>
              <a:t>webpage</a:t>
            </a:r>
            <a:r>
              <a:rPr lang="sl-SI" sz="2800" dirty="0"/>
              <a:t> </a:t>
            </a:r>
            <a:r>
              <a:rPr lang="sl-SI" sz="2800" dirty="0" err="1"/>
              <a:t>about</a:t>
            </a:r>
            <a:r>
              <a:rPr lang="sl-SI" sz="2800" dirty="0"/>
              <a:t> Ignacij </a:t>
            </a:r>
            <a:r>
              <a:rPr lang="sl-SI" sz="2800" dirty="0" err="1"/>
              <a:t>Knoblehar</a:t>
            </a:r>
            <a:r>
              <a:rPr lang="sl-SI" sz="2800" dirty="0"/>
              <a:t>, </a:t>
            </a:r>
            <a:r>
              <a:rPr lang="sl-SI" sz="2800" dirty="0" err="1"/>
              <a:t>where</a:t>
            </a:r>
            <a:r>
              <a:rPr lang="sl-SI" sz="2800" dirty="0"/>
              <a:t> </a:t>
            </a:r>
            <a:r>
              <a:rPr lang="sl-SI" sz="2800" dirty="0" err="1"/>
              <a:t>all</a:t>
            </a:r>
            <a:r>
              <a:rPr lang="sl-SI" sz="2800" dirty="0"/>
              <a:t> </a:t>
            </a:r>
            <a:r>
              <a:rPr lang="sl-SI" sz="2800" dirty="0" err="1"/>
              <a:t>the</a:t>
            </a:r>
            <a:r>
              <a:rPr lang="sl-SI" sz="2800" dirty="0"/>
              <a:t> material </a:t>
            </a:r>
            <a:r>
              <a:rPr lang="sl-SI" sz="2800" dirty="0" err="1"/>
              <a:t>will</a:t>
            </a:r>
            <a:r>
              <a:rPr lang="sl-SI" sz="2800" dirty="0"/>
              <a:t> be </a:t>
            </a:r>
            <a:r>
              <a:rPr lang="sl-SI" sz="2800" dirty="0" err="1"/>
              <a:t>collected</a:t>
            </a:r>
            <a:r>
              <a:rPr lang="sl-SI" sz="2800" dirty="0"/>
              <a:t> in one spot </a:t>
            </a:r>
            <a:r>
              <a:rPr lang="sl-SI" sz="2800" dirty="0" smtClean="0"/>
              <a:t>– to </a:t>
            </a:r>
            <a:r>
              <a:rPr lang="sl-SI" sz="2800" dirty="0" err="1" smtClean="0"/>
              <a:t>attract</a:t>
            </a:r>
            <a:r>
              <a:rPr lang="sl-SI" sz="2800" dirty="0" smtClean="0"/>
              <a:t> </a:t>
            </a:r>
            <a:r>
              <a:rPr lang="sl-SI" sz="2800" dirty="0" err="1" smtClean="0"/>
              <a:t>younger</a:t>
            </a:r>
            <a:r>
              <a:rPr lang="sl-SI" sz="2800" dirty="0" smtClean="0"/>
              <a:t> </a:t>
            </a:r>
            <a:r>
              <a:rPr lang="sl-SI" sz="2800" dirty="0" err="1" smtClean="0"/>
              <a:t>generations</a:t>
            </a:r>
            <a:endParaRPr lang="sl-SI" sz="2800" dirty="0"/>
          </a:p>
        </p:txBody>
      </p:sp>
    </p:spTree>
    <p:extLst>
      <p:ext uri="{BB962C8B-B14F-4D97-AF65-F5344CB8AC3E}">
        <p14:creationId xmlns:p14="http://schemas.microsoft.com/office/powerpoint/2010/main" val="3829061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err="1" smtClean="0">
                <a:latin typeface="+mn-lt"/>
              </a:rPr>
              <a:t>Year</a:t>
            </a:r>
            <a:r>
              <a:rPr lang="sl-SI" dirty="0" smtClean="0">
                <a:latin typeface="+mn-lt"/>
              </a:rPr>
              <a:t> 2019 – 200th </a:t>
            </a:r>
            <a:r>
              <a:rPr lang="sl-SI" dirty="0" err="1" smtClean="0">
                <a:latin typeface="+mn-lt"/>
              </a:rPr>
              <a:t>anniversary</a:t>
            </a:r>
            <a:r>
              <a:rPr lang="sl-SI" dirty="0" smtClean="0">
                <a:latin typeface="+mn-lt"/>
              </a:rPr>
              <a:t> </a:t>
            </a:r>
            <a:r>
              <a:rPr lang="sl-SI" dirty="0" err="1" smtClean="0">
                <a:latin typeface="+mn-lt"/>
              </a:rPr>
              <a:t>of</a:t>
            </a:r>
            <a:r>
              <a:rPr lang="sl-SI" dirty="0" smtClean="0">
                <a:latin typeface="+mn-lt"/>
              </a:rPr>
              <a:t> </a:t>
            </a:r>
            <a:r>
              <a:rPr lang="sl-SI" dirty="0" err="1" smtClean="0">
                <a:latin typeface="+mn-lt"/>
              </a:rPr>
              <a:t>Knoblehar‘s</a:t>
            </a:r>
            <a:r>
              <a:rPr lang="sl-SI" dirty="0" smtClean="0">
                <a:latin typeface="+mn-lt"/>
              </a:rPr>
              <a:t> </a:t>
            </a:r>
            <a:r>
              <a:rPr lang="sl-SI" dirty="0" err="1" smtClean="0">
                <a:latin typeface="+mn-lt"/>
              </a:rPr>
              <a:t>birth</a:t>
            </a:r>
            <a:endParaRPr lang="sl-SI" dirty="0">
              <a:latin typeface="+mn-lt"/>
            </a:endParaRPr>
          </a:p>
        </p:txBody>
      </p:sp>
      <p:sp>
        <p:nvSpPr>
          <p:cNvPr id="3" name="Označba mesta vsebine 2"/>
          <p:cNvSpPr>
            <a:spLocks noGrp="1"/>
          </p:cNvSpPr>
          <p:nvPr>
            <p:ph idx="1"/>
          </p:nvPr>
        </p:nvSpPr>
        <p:spPr/>
        <p:txBody>
          <a:bodyPr/>
          <a:lstStyle/>
          <a:p>
            <a:r>
              <a:rPr lang="sl-SI" dirty="0" smtClean="0"/>
              <a:t>South Sudan Museums Network – </a:t>
            </a:r>
            <a:r>
              <a:rPr lang="sl-SI" dirty="0"/>
              <a:t>c</a:t>
            </a:r>
            <a:r>
              <a:rPr lang="sl-SI" dirty="0" smtClean="0"/>
              <a:t>onnecting the arts and heritage of South Sudan in European Museums</a:t>
            </a:r>
          </a:p>
          <a:p>
            <a:pPr lvl="1">
              <a:buFont typeface="Wingdings" panose="05000000000000000000" pitchFamily="2" charset="2"/>
              <a:buChar char="Ø"/>
            </a:pPr>
            <a:r>
              <a:rPr lang="sl-SI" sz="2800" dirty="0" err="1" smtClean="0"/>
              <a:t>from</a:t>
            </a:r>
            <a:r>
              <a:rPr lang="sl-SI" sz="2800" dirty="0" smtClean="0"/>
              <a:t> </a:t>
            </a:r>
            <a:r>
              <a:rPr lang="sl-SI" sz="2800" dirty="0" err="1" smtClean="0"/>
              <a:t>May</a:t>
            </a:r>
            <a:r>
              <a:rPr lang="sl-SI" sz="2800" dirty="0" smtClean="0"/>
              <a:t> 2017 to </a:t>
            </a:r>
            <a:r>
              <a:rPr lang="sl-SI" sz="2800" dirty="0" err="1" smtClean="0"/>
              <a:t>August</a:t>
            </a:r>
            <a:r>
              <a:rPr lang="sl-SI" sz="2800" dirty="0" smtClean="0"/>
              <a:t> 2018</a:t>
            </a:r>
          </a:p>
          <a:p>
            <a:pPr lvl="1">
              <a:buFont typeface="Wingdings" panose="05000000000000000000" pitchFamily="2" charset="2"/>
              <a:buChar char="Ø"/>
            </a:pPr>
            <a:r>
              <a:rPr lang="sl-SI" sz="2800" dirty="0" err="1" smtClean="0"/>
              <a:t>based</a:t>
            </a:r>
            <a:r>
              <a:rPr lang="sl-SI" sz="2800" dirty="0" smtClean="0"/>
              <a:t> at </a:t>
            </a:r>
            <a:r>
              <a:rPr lang="sl-SI" sz="2800" dirty="0" err="1" smtClean="0"/>
              <a:t>Durham</a:t>
            </a:r>
            <a:r>
              <a:rPr lang="sl-SI" sz="2800" dirty="0" smtClean="0"/>
              <a:t> </a:t>
            </a:r>
            <a:r>
              <a:rPr lang="sl-SI" sz="2800" dirty="0" err="1" smtClean="0"/>
              <a:t>University</a:t>
            </a:r>
            <a:endParaRPr lang="sl-SI" sz="2800" dirty="0" smtClean="0"/>
          </a:p>
          <a:p>
            <a:pPr lvl="1">
              <a:buFont typeface="Wingdings" panose="05000000000000000000" pitchFamily="2" charset="2"/>
              <a:buChar char="Ø"/>
            </a:pPr>
            <a:r>
              <a:rPr lang="sl-SI" sz="2800" dirty="0" err="1" smtClean="0"/>
              <a:t>Participants</a:t>
            </a:r>
            <a:r>
              <a:rPr lang="sl-SI" sz="2800" dirty="0" smtClean="0"/>
              <a:t>: </a:t>
            </a:r>
            <a:r>
              <a:rPr lang="sl-SI" sz="2800" dirty="0" err="1" smtClean="0"/>
              <a:t>different</a:t>
            </a:r>
            <a:r>
              <a:rPr lang="sl-SI" sz="2800" dirty="0" smtClean="0"/>
              <a:t> </a:t>
            </a:r>
            <a:r>
              <a:rPr lang="sl-SI" sz="2800" dirty="0" err="1" smtClean="0"/>
              <a:t>European</a:t>
            </a:r>
            <a:r>
              <a:rPr lang="sl-SI" sz="2800" dirty="0" smtClean="0"/>
              <a:t> </a:t>
            </a:r>
            <a:r>
              <a:rPr lang="sl-SI" sz="2800" dirty="0" err="1" smtClean="0"/>
              <a:t>museums</a:t>
            </a:r>
            <a:r>
              <a:rPr lang="sl-SI" sz="2800" dirty="0" smtClean="0"/>
              <a:t>, </a:t>
            </a:r>
            <a:r>
              <a:rPr lang="sl-SI" sz="2800" dirty="0" err="1" smtClean="0"/>
              <a:t>participants</a:t>
            </a:r>
            <a:r>
              <a:rPr lang="sl-SI" sz="2800" dirty="0" smtClean="0"/>
              <a:t> </a:t>
            </a:r>
            <a:r>
              <a:rPr lang="sl-SI" sz="2800" dirty="0" err="1" smtClean="0"/>
              <a:t>from</a:t>
            </a:r>
            <a:r>
              <a:rPr lang="sl-SI" sz="2800" dirty="0" smtClean="0"/>
              <a:t> </a:t>
            </a:r>
            <a:r>
              <a:rPr lang="sl-SI" sz="2800" dirty="0" err="1" smtClean="0"/>
              <a:t>South</a:t>
            </a:r>
            <a:r>
              <a:rPr lang="sl-SI" sz="2800" dirty="0" smtClean="0"/>
              <a:t> </a:t>
            </a:r>
            <a:r>
              <a:rPr lang="sl-SI" sz="2800" dirty="0" err="1" smtClean="0"/>
              <a:t>Sudan‘s</a:t>
            </a:r>
            <a:r>
              <a:rPr lang="sl-SI" sz="2800" dirty="0" smtClean="0"/>
              <a:t> </a:t>
            </a:r>
            <a:r>
              <a:rPr lang="sl-SI" sz="2800" dirty="0" err="1" smtClean="0"/>
              <a:t>academic</a:t>
            </a:r>
            <a:r>
              <a:rPr lang="sl-SI" sz="2800" dirty="0" smtClean="0"/>
              <a:t> </a:t>
            </a:r>
            <a:r>
              <a:rPr lang="sl-SI" sz="2800" dirty="0" err="1" smtClean="0"/>
              <a:t>and</a:t>
            </a:r>
            <a:r>
              <a:rPr lang="sl-SI" sz="2800" dirty="0" smtClean="0"/>
              <a:t> </a:t>
            </a:r>
            <a:r>
              <a:rPr lang="sl-SI" sz="2800" dirty="0" err="1" smtClean="0"/>
              <a:t>heritage</a:t>
            </a:r>
            <a:r>
              <a:rPr lang="sl-SI" sz="2800" dirty="0" smtClean="0"/>
              <a:t> </a:t>
            </a:r>
            <a:r>
              <a:rPr lang="sl-SI" sz="2800" dirty="0" err="1" smtClean="0"/>
              <a:t>community</a:t>
            </a:r>
            <a:r>
              <a:rPr lang="sl-SI" sz="2800" dirty="0" smtClean="0"/>
              <a:t>, non-</a:t>
            </a:r>
            <a:r>
              <a:rPr lang="sl-SI" sz="2800" dirty="0" err="1" smtClean="0"/>
              <a:t>governmental</a:t>
            </a:r>
            <a:r>
              <a:rPr lang="sl-SI" sz="2800" dirty="0" smtClean="0"/>
              <a:t> </a:t>
            </a:r>
            <a:r>
              <a:rPr lang="sl-SI" sz="2800" dirty="0" err="1" smtClean="0"/>
              <a:t>organisations</a:t>
            </a:r>
            <a:r>
              <a:rPr lang="sl-SI" sz="2800" dirty="0" smtClean="0"/>
              <a:t> </a:t>
            </a:r>
            <a:r>
              <a:rPr lang="sl-SI" sz="2800" dirty="0" err="1" smtClean="0"/>
              <a:t>working</a:t>
            </a:r>
            <a:r>
              <a:rPr lang="sl-SI" sz="2800" dirty="0" smtClean="0"/>
              <a:t> on </a:t>
            </a:r>
            <a:r>
              <a:rPr lang="sl-SI" sz="2800" dirty="0" err="1" smtClean="0"/>
              <a:t>culture</a:t>
            </a:r>
            <a:r>
              <a:rPr lang="sl-SI" sz="2800" dirty="0" smtClean="0"/>
              <a:t> </a:t>
            </a:r>
            <a:r>
              <a:rPr lang="sl-SI" sz="2800" dirty="0" err="1" smtClean="0"/>
              <a:t>and</a:t>
            </a:r>
            <a:r>
              <a:rPr lang="sl-SI" sz="2800" dirty="0" smtClean="0"/>
              <a:t> civil </a:t>
            </a:r>
            <a:r>
              <a:rPr lang="sl-SI" sz="2800" dirty="0" err="1" smtClean="0"/>
              <a:t>society</a:t>
            </a:r>
            <a:r>
              <a:rPr lang="sl-SI" sz="2800" dirty="0" smtClean="0"/>
              <a:t> in </a:t>
            </a:r>
            <a:r>
              <a:rPr lang="sl-SI" sz="2800" dirty="0" err="1" smtClean="0"/>
              <a:t>South</a:t>
            </a:r>
            <a:r>
              <a:rPr lang="sl-SI" sz="2800" dirty="0" smtClean="0"/>
              <a:t> Sudan </a:t>
            </a:r>
            <a:r>
              <a:rPr lang="sl-SI" sz="2800" dirty="0" err="1" smtClean="0"/>
              <a:t>and</a:t>
            </a:r>
            <a:r>
              <a:rPr lang="sl-SI" sz="2800" dirty="0" smtClean="0"/>
              <a:t> </a:t>
            </a:r>
            <a:r>
              <a:rPr lang="sl-SI" sz="2800" dirty="0" err="1" smtClean="0"/>
              <a:t>academics</a:t>
            </a:r>
            <a:r>
              <a:rPr lang="sl-SI" sz="2800" dirty="0" smtClean="0"/>
              <a:t> </a:t>
            </a:r>
            <a:r>
              <a:rPr lang="sl-SI" sz="2800" dirty="0" err="1" smtClean="0"/>
              <a:t>with</a:t>
            </a:r>
            <a:r>
              <a:rPr lang="sl-SI" sz="2800" dirty="0" smtClean="0"/>
              <a:t> specialist </a:t>
            </a:r>
            <a:r>
              <a:rPr lang="sl-SI" sz="2800" dirty="0" err="1" smtClean="0"/>
              <a:t>knowledge</a:t>
            </a:r>
            <a:r>
              <a:rPr lang="sl-SI" sz="2800" dirty="0" smtClean="0"/>
              <a:t> </a:t>
            </a:r>
            <a:endParaRPr lang="sl-SI" sz="2800" dirty="0"/>
          </a:p>
        </p:txBody>
      </p:sp>
    </p:spTree>
    <p:extLst>
      <p:ext uri="{BB962C8B-B14F-4D97-AF65-F5344CB8AC3E}">
        <p14:creationId xmlns:p14="http://schemas.microsoft.com/office/powerpoint/2010/main" val="1397466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200" y="771525"/>
            <a:ext cx="10515600" cy="1325563"/>
          </a:xfrm>
        </p:spPr>
        <p:txBody>
          <a:bodyPr>
            <a:normAutofit fontScale="90000"/>
          </a:bodyPr>
          <a:lstStyle/>
          <a:p>
            <a:pPr algn="ctr"/>
            <a:r>
              <a:rPr lang="sl-SI" b="1" dirty="0">
                <a:latin typeface="+mn-lt"/>
              </a:rPr>
              <a:t>Is this enough to </a:t>
            </a:r>
            <a:r>
              <a:rPr lang="sl-SI" b="1" dirty="0" smtClean="0">
                <a:latin typeface="+mn-lt"/>
              </a:rPr>
              <a:t>attract and please </a:t>
            </a:r>
            <a:r>
              <a:rPr lang="sl-SI" b="1" dirty="0">
                <a:latin typeface="+mn-lt"/>
              </a:rPr>
              <a:t>different audiences of today?</a:t>
            </a:r>
            <a:r>
              <a:rPr lang="sl-SI" b="1" dirty="0"/>
              <a:t/>
            </a:r>
            <a:br>
              <a:rPr lang="sl-SI" b="1" dirty="0"/>
            </a:br>
            <a:endParaRPr lang="sl-SI" dirty="0"/>
          </a:p>
        </p:txBody>
      </p:sp>
      <p:sp>
        <p:nvSpPr>
          <p:cNvPr id="3" name="Označba mesta vsebine 2"/>
          <p:cNvSpPr>
            <a:spLocks noGrp="1"/>
          </p:cNvSpPr>
          <p:nvPr>
            <p:ph idx="1"/>
          </p:nvPr>
        </p:nvSpPr>
        <p:spPr/>
        <p:txBody>
          <a:bodyPr>
            <a:normAutofit/>
          </a:bodyPr>
          <a:lstStyle/>
          <a:p>
            <a:pPr marL="0" indent="0" algn="r">
              <a:buNone/>
            </a:pPr>
            <a:endParaRPr lang="sl-SI" sz="2000" b="1" dirty="0" smtClean="0"/>
          </a:p>
          <a:p>
            <a:pPr marL="0" indent="0" algn="r">
              <a:buNone/>
            </a:pPr>
            <a:endParaRPr lang="sl-SI" sz="2000" b="1" dirty="0"/>
          </a:p>
          <a:p>
            <a:pPr marL="0" indent="0" algn="r">
              <a:buNone/>
            </a:pPr>
            <a:endParaRPr lang="sl-SI" sz="2000" b="1" dirty="0" smtClean="0"/>
          </a:p>
          <a:p>
            <a:pPr marL="0" indent="0" algn="r">
              <a:buNone/>
            </a:pPr>
            <a:endParaRPr lang="sl-SI" sz="2000" b="1" dirty="0"/>
          </a:p>
          <a:p>
            <a:pPr marL="0" indent="0" algn="r">
              <a:buNone/>
            </a:pPr>
            <a:endParaRPr lang="sl-SI" sz="2000" b="1" dirty="0" smtClean="0"/>
          </a:p>
          <a:p>
            <a:pPr marL="0" indent="0" algn="r">
              <a:buNone/>
            </a:pPr>
            <a:r>
              <a:rPr lang="sl-SI" sz="2000" b="1" dirty="0" smtClean="0"/>
              <a:t>Anja Koren, </a:t>
            </a:r>
            <a:r>
              <a:rPr lang="sl-SI" sz="2000" b="1" dirty="0" err="1" smtClean="0"/>
              <a:t>ethnologist</a:t>
            </a:r>
            <a:r>
              <a:rPr lang="sl-SI" sz="2000" b="1" dirty="0" smtClean="0"/>
              <a:t> </a:t>
            </a:r>
            <a:r>
              <a:rPr lang="sl-SI" sz="2000" b="1" dirty="0" err="1" smtClean="0"/>
              <a:t>and</a:t>
            </a:r>
            <a:r>
              <a:rPr lang="sl-SI" sz="2000" b="1" dirty="0" smtClean="0"/>
              <a:t> </a:t>
            </a:r>
            <a:r>
              <a:rPr lang="sl-SI" sz="2000" b="1" dirty="0" err="1" smtClean="0"/>
              <a:t>cultural</a:t>
            </a:r>
            <a:r>
              <a:rPr lang="sl-SI" sz="2000" b="1" dirty="0" smtClean="0"/>
              <a:t> </a:t>
            </a:r>
            <a:r>
              <a:rPr lang="sl-SI" sz="2000" b="1" dirty="0" err="1" smtClean="0"/>
              <a:t>anthropologist</a:t>
            </a:r>
            <a:endParaRPr lang="sl-SI" sz="2000" b="1" dirty="0" smtClean="0"/>
          </a:p>
          <a:p>
            <a:pPr marL="0" indent="0" algn="r">
              <a:buNone/>
            </a:pPr>
            <a:r>
              <a:rPr lang="sl-SI" sz="2000" b="1" dirty="0" smtClean="0">
                <a:hlinkClick r:id="rId3"/>
              </a:rPr>
              <a:t>anja.koren@etno-muzej.si</a:t>
            </a:r>
            <a:endParaRPr lang="sl-SI" sz="2000" b="1" dirty="0"/>
          </a:p>
          <a:p>
            <a:pPr marL="0" indent="0" algn="r">
              <a:buNone/>
            </a:pPr>
            <a:r>
              <a:rPr lang="sl-SI" sz="2000" b="1" dirty="0" smtClean="0"/>
              <a:t>Marko Frelih, </a:t>
            </a:r>
            <a:r>
              <a:rPr lang="sl-SI" sz="2000" b="1" dirty="0" err="1" smtClean="0"/>
              <a:t>PhD</a:t>
            </a:r>
            <a:r>
              <a:rPr lang="sl-SI" sz="2000" b="1" dirty="0" smtClean="0"/>
              <a:t>., </a:t>
            </a:r>
            <a:r>
              <a:rPr lang="sl-SI" sz="2000" b="1" dirty="0" err="1" smtClean="0"/>
              <a:t>curator</a:t>
            </a:r>
            <a:r>
              <a:rPr lang="sl-SI" sz="2000" b="1" dirty="0" smtClean="0"/>
              <a:t> </a:t>
            </a:r>
            <a:r>
              <a:rPr lang="sl-SI" sz="2000" b="1" dirty="0" err="1" smtClean="0"/>
              <a:t>for</a:t>
            </a:r>
            <a:r>
              <a:rPr lang="sl-SI" sz="2000" b="1" dirty="0" smtClean="0"/>
              <a:t> </a:t>
            </a:r>
            <a:r>
              <a:rPr lang="sl-SI" sz="2000" b="1" dirty="0" err="1" smtClean="0"/>
              <a:t>African</a:t>
            </a:r>
            <a:r>
              <a:rPr lang="sl-SI" sz="2000" b="1" dirty="0" smtClean="0"/>
              <a:t> </a:t>
            </a:r>
            <a:r>
              <a:rPr lang="sl-SI" sz="2000" b="1" dirty="0" err="1" smtClean="0"/>
              <a:t>and</a:t>
            </a:r>
            <a:r>
              <a:rPr lang="sl-SI" sz="2000" b="1" dirty="0" smtClean="0"/>
              <a:t> </a:t>
            </a:r>
            <a:r>
              <a:rPr lang="sl-SI" sz="2000" b="1" dirty="0" err="1" smtClean="0"/>
              <a:t>American</a:t>
            </a:r>
            <a:r>
              <a:rPr lang="sl-SI" sz="2000" b="1" dirty="0" smtClean="0"/>
              <a:t> </a:t>
            </a:r>
            <a:r>
              <a:rPr lang="sl-SI" sz="2000" b="1" dirty="0" err="1" smtClean="0"/>
              <a:t>collections</a:t>
            </a:r>
            <a:endParaRPr lang="sl-SI" sz="2000" b="1" dirty="0" smtClean="0"/>
          </a:p>
          <a:p>
            <a:pPr marL="0" indent="0" algn="r">
              <a:buNone/>
            </a:pPr>
            <a:r>
              <a:rPr lang="sl-SI" sz="2000" b="1" dirty="0" smtClean="0">
                <a:hlinkClick r:id="rId4"/>
              </a:rPr>
              <a:t>marko.frelih@etno-muzej.si</a:t>
            </a:r>
            <a:r>
              <a:rPr lang="sl-SI" sz="2000" b="1" dirty="0" smtClean="0"/>
              <a:t> </a:t>
            </a:r>
            <a:endParaRPr lang="sl-SI" sz="2000" b="1" dirty="0"/>
          </a:p>
        </p:txBody>
      </p:sp>
      <p:pic>
        <p:nvPicPr>
          <p:cNvPr id="4" name="Slika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508" y="6046095"/>
            <a:ext cx="1040384" cy="550792"/>
          </a:xfrm>
          <a:prstGeom prst="rect">
            <a:avLst/>
          </a:prstGeom>
        </p:spPr>
      </p:pic>
      <p:pic>
        <p:nvPicPr>
          <p:cNvPr id="5" name="Slika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4892" y="6046095"/>
            <a:ext cx="1201034" cy="550792"/>
          </a:xfrm>
          <a:prstGeom prst="rect">
            <a:avLst/>
          </a:prstGeom>
        </p:spPr>
      </p:pic>
      <p:pic>
        <p:nvPicPr>
          <p:cNvPr id="6" name="Slika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5926" y="6046096"/>
            <a:ext cx="2030530" cy="550792"/>
          </a:xfrm>
          <a:prstGeom prst="rect">
            <a:avLst/>
          </a:prstGeom>
        </p:spPr>
      </p:pic>
    </p:spTree>
    <p:extLst>
      <p:ext uri="{BB962C8B-B14F-4D97-AF65-F5344CB8AC3E}">
        <p14:creationId xmlns:p14="http://schemas.microsoft.com/office/powerpoint/2010/main" val="2128099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4160" y="365125"/>
            <a:ext cx="2560320" cy="1325563"/>
          </a:xfrm>
        </p:spPr>
        <p:txBody>
          <a:bodyPr>
            <a:normAutofit/>
          </a:bodyPr>
          <a:lstStyle/>
          <a:p>
            <a:r>
              <a:rPr lang="sl-SI" sz="2000" b="1" dirty="0" smtClean="0">
                <a:latin typeface="+mn-lt"/>
              </a:rPr>
              <a:t>Portrait </a:t>
            </a:r>
            <a:r>
              <a:rPr lang="sl-SI" sz="2000" b="1" dirty="0">
                <a:latin typeface="+mn-lt"/>
              </a:rPr>
              <a:t>O</a:t>
            </a:r>
            <a:r>
              <a:rPr lang="sl-SI" sz="2000" b="1" dirty="0" smtClean="0">
                <a:latin typeface="+mn-lt"/>
              </a:rPr>
              <a:t>f Missionary Ignacij Knoblehar.</a:t>
            </a:r>
            <a:endParaRPr lang="sl-SI" sz="2000" b="1" dirty="0">
              <a:latin typeface="+mn-lt"/>
            </a:endParaRPr>
          </a:p>
        </p:txBody>
      </p:sp>
      <p:pic>
        <p:nvPicPr>
          <p:cNvPr id="4" name="Picture 2" descr="KNOBLEHAR-1"/>
          <p:cNvPicPr>
            <a:picLocks noGrp="1" noChangeAspect="1" noChangeArrowheads="1"/>
          </p:cNvPicPr>
          <p:nvPr>
            <p:ph idx="1"/>
          </p:nvPr>
        </p:nvPicPr>
        <p:blipFill>
          <a:blip r:embed="rId2">
            <a:lum contrast="30000"/>
          </a:blip>
          <a:srcRect/>
          <a:stretch>
            <a:fillRect/>
          </a:stretch>
        </p:blipFill>
        <p:spPr bwMode="auto">
          <a:xfrm>
            <a:off x="3200400" y="4915"/>
            <a:ext cx="5517859" cy="6853085"/>
          </a:xfrm>
          <a:prstGeom prst="rect">
            <a:avLst/>
          </a:prstGeom>
          <a:ln w="3175"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660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18000" b="-18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31200" y="-102235"/>
            <a:ext cx="3860800" cy="1325563"/>
          </a:xfrm>
        </p:spPr>
        <p:txBody>
          <a:bodyPr>
            <a:normAutofit/>
          </a:bodyPr>
          <a:lstStyle/>
          <a:p>
            <a:r>
              <a:rPr lang="sl-SI" sz="2000" b="1" dirty="0" smtClean="0">
                <a:latin typeface="+mn-lt"/>
              </a:rPr>
              <a:t>Catholic priest Franz Morlang with Bari people at Gondokoro missionary station (today‘s Juba) in 1860.</a:t>
            </a:r>
            <a:endParaRPr lang="sl-SI" sz="2000" b="1" dirty="0">
              <a:latin typeface="+mn-lt"/>
            </a:endParaRPr>
          </a:p>
        </p:txBody>
      </p:sp>
      <p:sp>
        <p:nvSpPr>
          <p:cNvPr id="3" name="Označba mesta vsebine 2"/>
          <p:cNvSpPr>
            <a:spLocks noGrp="1"/>
          </p:cNvSpPr>
          <p:nvPr>
            <p:ph idx="1"/>
          </p:nvPr>
        </p:nvSpPr>
        <p:spPr/>
        <p:txBody>
          <a:bodyPr/>
          <a:lstStyle/>
          <a:p>
            <a:endParaRPr lang="sl-SI" dirty="0"/>
          </a:p>
        </p:txBody>
      </p:sp>
    </p:spTree>
    <p:extLst>
      <p:ext uri="{BB962C8B-B14F-4D97-AF65-F5344CB8AC3E}">
        <p14:creationId xmlns:p14="http://schemas.microsoft.com/office/powerpoint/2010/main" val="2451008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400" y="0"/>
            <a:ext cx="4673600" cy="3505200"/>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673600" cy="3505200"/>
          </a:xfrm>
          <a:prstGeom prst="rect">
            <a:avLst/>
          </a:prstGeom>
        </p:spPr>
      </p:pic>
      <p:pic>
        <p:nvPicPr>
          <p:cNvPr id="4" name="Označba mesta vsebine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464249" y="2506662"/>
            <a:ext cx="3263503" cy="4351338"/>
          </a:xfrm>
        </p:spPr>
      </p:pic>
      <p:sp>
        <p:nvSpPr>
          <p:cNvPr id="7" name="PoljeZBesedilom 6"/>
          <p:cNvSpPr txBox="1"/>
          <p:nvPr/>
        </p:nvSpPr>
        <p:spPr>
          <a:xfrm>
            <a:off x="152400" y="3505200"/>
            <a:ext cx="3606800" cy="1015663"/>
          </a:xfrm>
          <a:prstGeom prst="rect">
            <a:avLst/>
          </a:prstGeom>
          <a:noFill/>
        </p:spPr>
        <p:txBody>
          <a:bodyPr wrap="square" rtlCol="0">
            <a:spAutoFit/>
          </a:bodyPr>
          <a:lstStyle/>
          <a:p>
            <a:r>
              <a:rPr lang="sl-SI" sz="2000" b="1" dirty="0" err="1" smtClean="0"/>
              <a:t>Stool</a:t>
            </a:r>
            <a:r>
              <a:rPr lang="sl-SI" sz="2000" b="1" dirty="0" smtClean="0"/>
              <a:t> </a:t>
            </a:r>
            <a:r>
              <a:rPr lang="sl-SI" sz="2000" b="1" dirty="0" err="1" smtClean="0"/>
              <a:t>and</a:t>
            </a:r>
            <a:r>
              <a:rPr lang="sl-SI" sz="2000" b="1" dirty="0" smtClean="0"/>
              <a:t> </a:t>
            </a:r>
            <a:r>
              <a:rPr lang="sl-SI" sz="2000" b="1" dirty="0" err="1" smtClean="0"/>
              <a:t>headrest</a:t>
            </a:r>
            <a:r>
              <a:rPr lang="sl-SI" sz="2000" b="1" dirty="0" smtClean="0"/>
              <a:t> </a:t>
            </a:r>
            <a:r>
              <a:rPr lang="sl-SI" sz="2000" b="1" dirty="0" err="1" smtClean="0"/>
              <a:t>carved</a:t>
            </a:r>
            <a:r>
              <a:rPr lang="sl-SI" sz="2000" b="1" dirty="0" smtClean="0"/>
              <a:t> </a:t>
            </a:r>
            <a:r>
              <a:rPr lang="sl-SI" sz="2000" b="1" dirty="0" err="1" smtClean="0"/>
              <a:t>from</a:t>
            </a:r>
            <a:r>
              <a:rPr lang="sl-SI" sz="2000" b="1" dirty="0" smtClean="0"/>
              <a:t> a </a:t>
            </a:r>
            <a:r>
              <a:rPr lang="sl-SI" sz="2000" b="1" dirty="0" err="1" smtClean="0"/>
              <a:t>single</a:t>
            </a:r>
            <a:r>
              <a:rPr lang="sl-SI" sz="2000" b="1" dirty="0" smtClean="0"/>
              <a:t> </a:t>
            </a:r>
            <a:r>
              <a:rPr lang="sl-SI" sz="2000" b="1" dirty="0" err="1" smtClean="0"/>
              <a:t>piece</a:t>
            </a:r>
            <a:r>
              <a:rPr lang="sl-SI" sz="2000" b="1" dirty="0" smtClean="0"/>
              <a:t> </a:t>
            </a:r>
            <a:r>
              <a:rPr lang="sl-SI" sz="2000" b="1" dirty="0" err="1" smtClean="0"/>
              <a:t>of</a:t>
            </a:r>
            <a:r>
              <a:rPr lang="sl-SI" sz="2000" b="1" dirty="0" smtClean="0"/>
              <a:t> </a:t>
            </a:r>
            <a:r>
              <a:rPr lang="sl-SI" sz="2000" b="1" dirty="0" err="1" smtClean="0"/>
              <a:t>wood</a:t>
            </a:r>
            <a:r>
              <a:rPr lang="sl-SI" sz="2000" b="1" dirty="0" smtClean="0"/>
              <a:t> (</a:t>
            </a:r>
            <a:r>
              <a:rPr lang="sl-SI" sz="2000" b="1" dirty="0" err="1" smtClean="0"/>
              <a:t>Knoblehar‘s</a:t>
            </a:r>
            <a:r>
              <a:rPr lang="sl-SI" sz="2000" b="1" dirty="0" smtClean="0"/>
              <a:t> </a:t>
            </a:r>
            <a:r>
              <a:rPr lang="sl-SI" sz="2000" b="1" dirty="0" err="1" smtClean="0"/>
              <a:t>collection</a:t>
            </a:r>
            <a:r>
              <a:rPr lang="sl-SI" sz="2000" b="1" dirty="0" smtClean="0"/>
              <a:t>).</a:t>
            </a:r>
            <a:endParaRPr lang="sl-SI" sz="2000" b="1" dirty="0"/>
          </a:p>
        </p:txBody>
      </p:sp>
      <p:sp>
        <p:nvSpPr>
          <p:cNvPr id="8" name="PoljeZBesedilom 7"/>
          <p:cNvSpPr txBox="1"/>
          <p:nvPr/>
        </p:nvSpPr>
        <p:spPr>
          <a:xfrm>
            <a:off x="8539871" y="3472597"/>
            <a:ext cx="4023360" cy="707886"/>
          </a:xfrm>
          <a:prstGeom prst="rect">
            <a:avLst/>
          </a:prstGeom>
          <a:noFill/>
        </p:spPr>
        <p:txBody>
          <a:bodyPr wrap="square" rtlCol="0">
            <a:spAutoFit/>
          </a:bodyPr>
          <a:lstStyle/>
          <a:p>
            <a:r>
              <a:rPr lang="sl-SI" sz="2000" b="1" dirty="0" err="1" smtClean="0"/>
              <a:t>Leather</a:t>
            </a:r>
            <a:r>
              <a:rPr lang="sl-SI" sz="2000" b="1" dirty="0" smtClean="0"/>
              <a:t> </a:t>
            </a:r>
            <a:r>
              <a:rPr lang="sl-SI" sz="2000" b="1" dirty="0" err="1" smtClean="0"/>
              <a:t>necklace</a:t>
            </a:r>
            <a:r>
              <a:rPr lang="sl-SI" sz="2000" b="1" dirty="0" smtClean="0"/>
              <a:t> </a:t>
            </a:r>
            <a:r>
              <a:rPr lang="sl-SI" sz="2000" b="1" dirty="0" err="1" smtClean="0"/>
              <a:t>with</a:t>
            </a:r>
            <a:r>
              <a:rPr lang="sl-SI" sz="2000" b="1" dirty="0" smtClean="0"/>
              <a:t> </a:t>
            </a:r>
            <a:r>
              <a:rPr lang="sl-SI" sz="2000" b="1" dirty="0" err="1" smtClean="0"/>
              <a:t>pendants</a:t>
            </a:r>
            <a:r>
              <a:rPr lang="sl-SI" sz="2000" b="1" dirty="0" smtClean="0"/>
              <a:t> (</a:t>
            </a:r>
            <a:r>
              <a:rPr lang="sl-SI" sz="2000" b="1" dirty="0" err="1" smtClean="0"/>
              <a:t>Knoblehar‘s</a:t>
            </a:r>
            <a:r>
              <a:rPr lang="sl-SI" sz="2000" b="1" dirty="0" smtClean="0"/>
              <a:t> </a:t>
            </a:r>
            <a:r>
              <a:rPr lang="sl-SI" sz="2000" b="1" dirty="0" err="1" smtClean="0"/>
              <a:t>collection</a:t>
            </a:r>
            <a:r>
              <a:rPr lang="sl-SI" sz="2000" b="1" dirty="0" smtClean="0"/>
              <a:t>).</a:t>
            </a:r>
            <a:endParaRPr lang="sl-SI" sz="2000" b="1" dirty="0"/>
          </a:p>
        </p:txBody>
      </p:sp>
      <p:sp>
        <p:nvSpPr>
          <p:cNvPr id="10" name="PoljeZBesedilom 9"/>
          <p:cNvSpPr txBox="1"/>
          <p:nvPr/>
        </p:nvSpPr>
        <p:spPr>
          <a:xfrm>
            <a:off x="7737912" y="5842337"/>
            <a:ext cx="3942080" cy="1015663"/>
          </a:xfrm>
          <a:prstGeom prst="rect">
            <a:avLst/>
          </a:prstGeom>
          <a:noFill/>
        </p:spPr>
        <p:txBody>
          <a:bodyPr wrap="square" rtlCol="0">
            <a:spAutoFit/>
          </a:bodyPr>
          <a:lstStyle/>
          <a:p>
            <a:r>
              <a:rPr lang="sl-SI" sz="2000" b="1" dirty="0" err="1" smtClean="0"/>
              <a:t>Necklace</a:t>
            </a:r>
            <a:r>
              <a:rPr lang="sl-SI" sz="2000" b="1" dirty="0" smtClean="0"/>
              <a:t> </a:t>
            </a:r>
            <a:r>
              <a:rPr lang="sl-SI" sz="2000" b="1" dirty="0" err="1" smtClean="0"/>
              <a:t>with</a:t>
            </a:r>
            <a:r>
              <a:rPr lang="sl-SI" sz="2000" b="1" dirty="0" smtClean="0"/>
              <a:t> </a:t>
            </a:r>
            <a:r>
              <a:rPr lang="sl-SI" sz="2000" b="1" dirty="0" err="1" smtClean="0"/>
              <a:t>amulets</a:t>
            </a:r>
            <a:r>
              <a:rPr lang="sl-SI" sz="2000" b="1" dirty="0" smtClean="0"/>
              <a:t> – </a:t>
            </a:r>
            <a:r>
              <a:rPr lang="sl-SI" sz="2000" b="1" dirty="0" err="1" smtClean="0"/>
              <a:t>tortoise</a:t>
            </a:r>
            <a:r>
              <a:rPr lang="sl-SI" sz="2000" b="1" dirty="0" smtClean="0"/>
              <a:t> </a:t>
            </a:r>
            <a:r>
              <a:rPr lang="sl-SI" sz="2000" b="1" dirty="0" err="1" smtClean="0"/>
              <a:t>shell</a:t>
            </a:r>
            <a:r>
              <a:rPr lang="sl-SI" sz="2000" b="1" dirty="0" smtClean="0"/>
              <a:t>, </a:t>
            </a:r>
            <a:r>
              <a:rPr lang="sl-SI" sz="2000" b="1" dirty="0" err="1" smtClean="0"/>
              <a:t>gourd</a:t>
            </a:r>
            <a:r>
              <a:rPr lang="sl-SI" sz="2000" b="1" dirty="0" smtClean="0"/>
              <a:t>, </a:t>
            </a:r>
            <a:r>
              <a:rPr lang="sl-SI" sz="2000" b="1" dirty="0" err="1" smtClean="0"/>
              <a:t>claw</a:t>
            </a:r>
            <a:r>
              <a:rPr lang="sl-SI" sz="2000" b="1" dirty="0" smtClean="0"/>
              <a:t> </a:t>
            </a:r>
            <a:r>
              <a:rPr lang="sl-SI" sz="2000" b="1" dirty="0" err="1" smtClean="0"/>
              <a:t>and</a:t>
            </a:r>
            <a:r>
              <a:rPr lang="sl-SI" sz="2000" b="1" dirty="0" smtClean="0"/>
              <a:t> </a:t>
            </a:r>
            <a:r>
              <a:rPr lang="sl-SI" sz="2000" b="1" dirty="0" err="1" smtClean="0"/>
              <a:t>leather</a:t>
            </a:r>
            <a:r>
              <a:rPr lang="sl-SI" sz="2000" b="1" dirty="0" smtClean="0"/>
              <a:t> (</a:t>
            </a:r>
            <a:r>
              <a:rPr lang="sl-SI" sz="2000" b="1" dirty="0" err="1" smtClean="0"/>
              <a:t>Knoblehar‘s</a:t>
            </a:r>
            <a:r>
              <a:rPr lang="sl-SI" sz="2000" b="1" dirty="0" smtClean="0"/>
              <a:t> </a:t>
            </a:r>
            <a:r>
              <a:rPr lang="sl-SI" sz="2000" b="1" dirty="0" err="1" smtClean="0"/>
              <a:t>collection</a:t>
            </a:r>
            <a:r>
              <a:rPr lang="sl-SI" sz="2000" b="1" dirty="0" smtClean="0"/>
              <a:t>).</a:t>
            </a:r>
            <a:endParaRPr lang="sl-SI" sz="2000" b="1" dirty="0"/>
          </a:p>
        </p:txBody>
      </p:sp>
    </p:spTree>
    <p:extLst>
      <p:ext uri="{BB962C8B-B14F-4D97-AF65-F5344CB8AC3E}">
        <p14:creationId xmlns:p14="http://schemas.microsoft.com/office/powerpoint/2010/main" val="1960236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54320" y="365125"/>
            <a:ext cx="6604000" cy="1325563"/>
          </a:xfrm>
        </p:spPr>
        <p:txBody>
          <a:bodyPr/>
          <a:lstStyle/>
          <a:p>
            <a:r>
              <a:rPr lang="sl-SI" sz="2000" b="1" dirty="0" err="1" smtClean="0">
                <a:latin typeface="+mn-lt"/>
              </a:rPr>
              <a:t>Spears</a:t>
            </a:r>
            <a:r>
              <a:rPr lang="sl-SI" sz="2000" b="1" dirty="0" smtClean="0">
                <a:latin typeface="+mn-lt"/>
              </a:rPr>
              <a:t> </a:t>
            </a:r>
            <a:r>
              <a:rPr lang="sl-SI" sz="2000" b="1" dirty="0" err="1" smtClean="0">
                <a:latin typeface="+mn-lt"/>
              </a:rPr>
              <a:t>from</a:t>
            </a:r>
            <a:r>
              <a:rPr lang="sl-SI" sz="2000" b="1" dirty="0" smtClean="0">
                <a:latin typeface="+mn-lt"/>
              </a:rPr>
              <a:t> </a:t>
            </a:r>
            <a:r>
              <a:rPr lang="sl-SI" sz="2000" b="1" dirty="0" err="1" smtClean="0">
                <a:latin typeface="+mn-lt"/>
              </a:rPr>
              <a:t>Knoblehar‘s</a:t>
            </a:r>
            <a:r>
              <a:rPr lang="sl-SI" sz="2000" b="1" dirty="0" smtClean="0">
                <a:latin typeface="+mn-lt"/>
              </a:rPr>
              <a:t> </a:t>
            </a:r>
            <a:r>
              <a:rPr lang="sl-SI" sz="2000" b="1" dirty="0" err="1" smtClean="0">
                <a:latin typeface="+mn-lt"/>
              </a:rPr>
              <a:t>collection</a:t>
            </a:r>
            <a:r>
              <a:rPr lang="sl-SI" sz="2000" b="1" dirty="0" smtClean="0">
                <a:latin typeface="+mn-lt"/>
              </a:rPr>
              <a:t> </a:t>
            </a:r>
            <a:r>
              <a:rPr lang="sl-SI" sz="2000" b="1" dirty="0" err="1" smtClean="0">
                <a:latin typeface="+mn-lt"/>
              </a:rPr>
              <a:t>and</a:t>
            </a:r>
            <a:r>
              <a:rPr lang="sl-SI" sz="2000" b="1" dirty="0" smtClean="0">
                <a:latin typeface="+mn-lt"/>
              </a:rPr>
              <a:t> </a:t>
            </a:r>
            <a:r>
              <a:rPr lang="sl-SI" sz="2000" b="1" dirty="0" err="1" smtClean="0">
                <a:latin typeface="+mn-lt"/>
              </a:rPr>
              <a:t>Knoblehar</a:t>
            </a:r>
            <a:r>
              <a:rPr lang="sl-SI" sz="2000" b="1" dirty="0" smtClean="0">
                <a:latin typeface="+mn-lt"/>
              </a:rPr>
              <a:t> </a:t>
            </a:r>
            <a:r>
              <a:rPr lang="sl-SI" sz="2000" b="1" dirty="0" err="1" smtClean="0">
                <a:latin typeface="+mn-lt"/>
              </a:rPr>
              <a:t>portrait</a:t>
            </a:r>
            <a:r>
              <a:rPr lang="sl-SI" sz="2000" b="1" dirty="0" smtClean="0">
                <a:latin typeface="+mn-lt"/>
              </a:rPr>
              <a:t> </a:t>
            </a:r>
            <a:r>
              <a:rPr lang="sl-SI" sz="2000" b="1" dirty="0" err="1" smtClean="0">
                <a:latin typeface="+mn-lt"/>
              </a:rPr>
              <a:t>presented</a:t>
            </a:r>
            <a:r>
              <a:rPr lang="sl-SI" sz="2000" b="1" dirty="0" smtClean="0">
                <a:latin typeface="+mn-lt"/>
              </a:rPr>
              <a:t> at </a:t>
            </a:r>
            <a:r>
              <a:rPr lang="sl-SI" sz="2000" b="1" dirty="0" err="1" smtClean="0">
                <a:latin typeface="+mn-lt"/>
              </a:rPr>
              <a:t>the</a:t>
            </a:r>
            <a:r>
              <a:rPr lang="sl-SI" sz="2000" b="1" dirty="0" smtClean="0">
                <a:latin typeface="+mn-lt"/>
              </a:rPr>
              <a:t> </a:t>
            </a:r>
            <a:r>
              <a:rPr lang="sl-SI" sz="2000" b="1" dirty="0" err="1" smtClean="0">
                <a:latin typeface="+mn-lt"/>
              </a:rPr>
              <a:t>permanent</a:t>
            </a:r>
            <a:r>
              <a:rPr lang="sl-SI" sz="2000" b="1" dirty="0" smtClean="0">
                <a:latin typeface="+mn-lt"/>
              </a:rPr>
              <a:t> </a:t>
            </a:r>
            <a:r>
              <a:rPr lang="sl-SI" sz="2000" b="1" dirty="0" err="1" smtClean="0">
                <a:latin typeface="+mn-lt"/>
              </a:rPr>
              <a:t>exhibition</a:t>
            </a:r>
            <a:r>
              <a:rPr lang="sl-SI" sz="2000" b="1" dirty="0" smtClean="0">
                <a:latin typeface="+mn-lt"/>
              </a:rPr>
              <a:t> </a:t>
            </a:r>
            <a:r>
              <a:rPr lang="sl-SI" sz="2000" b="1" dirty="0" err="1" smtClean="0">
                <a:latin typeface="+mn-lt"/>
              </a:rPr>
              <a:t>Between</a:t>
            </a:r>
            <a:r>
              <a:rPr lang="sl-SI" sz="2000" b="1" dirty="0" smtClean="0">
                <a:latin typeface="+mn-lt"/>
              </a:rPr>
              <a:t> Nature </a:t>
            </a:r>
            <a:r>
              <a:rPr lang="sl-SI" sz="2000" b="1" dirty="0" err="1" smtClean="0">
                <a:latin typeface="+mn-lt"/>
              </a:rPr>
              <a:t>and</a:t>
            </a:r>
            <a:r>
              <a:rPr lang="sl-SI" sz="2000" b="1" dirty="0" smtClean="0">
                <a:latin typeface="+mn-lt"/>
              </a:rPr>
              <a:t> </a:t>
            </a:r>
            <a:r>
              <a:rPr lang="sl-SI" sz="2000" b="1" dirty="0" err="1" smtClean="0">
                <a:latin typeface="+mn-lt"/>
              </a:rPr>
              <a:t>Culture</a:t>
            </a:r>
            <a:r>
              <a:rPr lang="sl-SI" sz="2000" b="1" dirty="0" smtClean="0">
                <a:latin typeface="+mn-lt"/>
              </a:rPr>
              <a:t> in </a:t>
            </a:r>
            <a:r>
              <a:rPr lang="sl-SI" sz="2000" b="1" dirty="0" err="1" smtClean="0">
                <a:latin typeface="+mn-lt"/>
              </a:rPr>
              <a:t>Slovene</a:t>
            </a:r>
            <a:r>
              <a:rPr lang="sl-SI" sz="2000" b="1" dirty="0" smtClean="0">
                <a:latin typeface="+mn-lt"/>
              </a:rPr>
              <a:t> </a:t>
            </a:r>
            <a:r>
              <a:rPr lang="sl-SI" sz="2000" b="1" dirty="0" err="1" smtClean="0">
                <a:latin typeface="+mn-lt"/>
              </a:rPr>
              <a:t>Ethnographic</a:t>
            </a:r>
            <a:r>
              <a:rPr lang="sl-SI" sz="2000" b="1" dirty="0" smtClean="0">
                <a:latin typeface="+mn-lt"/>
              </a:rPr>
              <a:t> </a:t>
            </a:r>
            <a:r>
              <a:rPr lang="sl-SI" sz="2000" b="1" dirty="0" err="1" smtClean="0">
                <a:latin typeface="+mn-lt"/>
              </a:rPr>
              <a:t>Museum</a:t>
            </a:r>
            <a:r>
              <a:rPr lang="sl-SI" sz="2000" b="1" dirty="0" smtClean="0">
                <a:latin typeface="+mn-lt"/>
              </a:rPr>
              <a:t>.</a:t>
            </a:r>
            <a:endParaRPr lang="sl-SI" b="1" dirty="0"/>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560" y="101600"/>
            <a:ext cx="4939717" cy="5432426"/>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063" y="2055813"/>
            <a:ext cx="6839878" cy="4765040"/>
          </a:xfrm>
          <a:prstGeom prst="rect">
            <a:avLst/>
          </a:prstGeom>
        </p:spPr>
      </p:pic>
    </p:spTree>
    <p:extLst>
      <p:ext uri="{BB962C8B-B14F-4D97-AF65-F5344CB8AC3E}">
        <p14:creationId xmlns:p14="http://schemas.microsoft.com/office/powerpoint/2010/main" val="4140460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69852" y="4881859"/>
            <a:ext cx="5129572" cy="1976141"/>
          </a:xfrm>
        </p:spPr>
        <p:txBody>
          <a:bodyPr>
            <a:normAutofit/>
          </a:bodyPr>
          <a:lstStyle/>
          <a:p>
            <a:r>
              <a:rPr lang="sl-SI" sz="2000" b="1" dirty="0" err="1" smtClean="0">
                <a:latin typeface="+mn-lt"/>
              </a:rPr>
              <a:t>Exhibition</a:t>
            </a:r>
            <a:r>
              <a:rPr lang="sl-SI" sz="2000" b="1" dirty="0" smtClean="0">
                <a:latin typeface="+mn-lt"/>
              </a:rPr>
              <a:t> Sudan </a:t>
            </a:r>
            <a:r>
              <a:rPr lang="sl-SI" sz="2000" b="1" dirty="0" err="1" smtClean="0">
                <a:latin typeface="+mn-lt"/>
              </a:rPr>
              <a:t>Mission</a:t>
            </a:r>
            <a:r>
              <a:rPr lang="sl-SI" sz="2000" b="1" dirty="0" smtClean="0">
                <a:latin typeface="+mn-lt"/>
              </a:rPr>
              <a:t> 1848 – 1858: Ignacij </a:t>
            </a:r>
            <a:r>
              <a:rPr lang="sl-SI" sz="2000" b="1" dirty="0" err="1" smtClean="0">
                <a:latin typeface="+mn-lt"/>
              </a:rPr>
              <a:t>Knoblehar</a:t>
            </a:r>
            <a:r>
              <a:rPr lang="sl-SI" sz="2000" b="1" dirty="0" smtClean="0">
                <a:latin typeface="+mn-lt"/>
              </a:rPr>
              <a:t> – </a:t>
            </a:r>
            <a:r>
              <a:rPr lang="sl-SI" sz="2000" b="1" dirty="0" err="1" smtClean="0">
                <a:latin typeface="+mn-lt"/>
              </a:rPr>
              <a:t>Missionary</a:t>
            </a:r>
            <a:r>
              <a:rPr lang="sl-SI" sz="2000" b="1" dirty="0" smtClean="0">
                <a:latin typeface="+mn-lt"/>
              </a:rPr>
              <a:t>, Explorer </a:t>
            </a:r>
            <a:r>
              <a:rPr lang="sl-SI" sz="2000" b="1" dirty="0" err="1" smtClean="0">
                <a:latin typeface="+mn-lt"/>
              </a:rPr>
              <a:t>of</a:t>
            </a:r>
            <a:r>
              <a:rPr lang="sl-SI" sz="2000" b="1" dirty="0" smtClean="0">
                <a:latin typeface="+mn-lt"/>
              </a:rPr>
              <a:t> </a:t>
            </a:r>
            <a:r>
              <a:rPr lang="sl-SI" sz="2000" b="1" dirty="0" err="1" smtClean="0">
                <a:latin typeface="+mn-lt"/>
              </a:rPr>
              <a:t>the</a:t>
            </a:r>
            <a:r>
              <a:rPr lang="sl-SI" sz="2000" b="1" dirty="0" smtClean="0">
                <a:latin typeface="+mn-lt"/>
              </a:rPr>
              <a:t> White Nile </a:t>
            </a:r>
            <a:r>
              <a:rPr lang="sl-SI" sz="2000" b="1" dirty="0" err="1" smtClean="0">
                <a:latin typeface="+mn-lt"/>
              </a:rPr>
              <a:t>and</a:t>
            </a:r>
            <a:r>
              <a:rPr lang="sl-SI" sz="2000" b="1" dirty="0" smtClean="0">
                <a:latin typeface="+mn-lt"/>
              </a:rPr>
              <a:t> </a:t>
            </a:r>
            <a:r>
              <a:rPr lang="sl-SI" sz="2000" b="1" dirty="0" err="1" smtClean="0">
                <a:latin typeface="+mn-lt"/>
              </a:rPr>
              <a:t>Collector</a:t>
            </a:r>
            <a:r>
              <a:rPr lang="sl-SI" sz="2000" b="1" dirty="0" smtClean="0">
                <a:latin typeface="+mn-lt"/>
              </a:rPr>
              <a:t> </a:t>
            </a:r>
            <a:r>
              <a:rPr lang="sl-SI" sz="2000" b="1" dirty="0" err="1" smtClean="0">
                <a:latin typeface="+mn-lt"/>
              </a:rPr>
              <a:t>of</a:t>
            </a:r>
            <a:r>
              <a:rPr lang="sl-SI" sz="2000" b="1" dirty="0" smtClean="0">
                <a:latin typeface="+mn-lt"/>
              </a:rPr>
              <a:t> </a:t>
            </a:r>
            <a:r>
              <a:rPr lang="sl-SI" sz="2000" b="1" dirty="0" err="1" smtClean="0">
                <a:latin typeface="+mn-lt"/>
              </a:rPr>
              <a:t>African</a:t>
            </a:r>
            <a:r>
              <a:rPr lang="sl-SI" sz="2000" b="1" dirty="0" smtClean="0">
                <a:latin typeface="+mn-lt"/>
              </a:rPr>
              <a:t> </a:t>
            </a:r>
            <a:r>
              <a:rPr lang="sl-SI" sz="2000" b="1" dirty="0" err="1" smtClean="0">
                <a:latin typeface="+mn-lt"/>
              </a:rPr>
              <a:t>Objects</a:t>
            </a:r>
            <a:r>
              <a:rPr lang="sl-SI" sz="2000" b="1" dirty="0" smtClean="0">
                <a:latin typeface="+mn-lt"/>
              </a:rPr>
              <a:t> (2009).</a:t>
            </a:r>
            <a:endParaRPr lang="sl-SI" sz="2000" b="1" dirty="0">
              <a:latin typeface="+mn-lt"/>
            </a:endParaRPr>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3700" y="0"/>
            <a:ext cx="4848300" cy="6858000"/>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7343700" cy="4797141"/>
          </a:xfrm>
          <a:prstGeom prst="rect">
            <a:avLst/>
          </a:prstGeom>
        </p:spPr>
      </p:pic>
    </p:spTree>
    <p:extLst>
      <p:ext uri="{BB962C8B-B14F-4D97-AF65-F5344CB8AC3E}">
        <p14:creationId xmlns:p14="http://schemas.microsoft.com/office/powerpoint/2010/main" val="3817506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75976" y="4906980"/>
            <a:ext cx="3512736" cy="1325563"/>
          </a:xfrm>
        </p:spPr>
        <p:txBody>
          <a:bodyPr>
            <a:noAutofit/>
          </a:bodyPr>
          <a:lstStyle/>
          <a:p>
            <a:r>
              <a:rPr lang="sl-SI" sz="2000" b="1" dirty="0" err="1" smtClean="0">
                <a:latin typeface="+mn-lt"/>
              </a:rPr>
              <a:t>Exhibition</a:t>
            </a:r>
            <a:r>
              <a:rPr lang="sl-SI" sz="2000" b="1" dirty="0" smtClean="0">
                <a:latin typeface="+mn-lt"/>
              </a:rPr>
              <a:t> </a:t>
            </a:r>
            <a:r>
              <a:rPr lang="sl-SI" sz="2000" b="1" dirty="0" err="1" smtClean="0">
                <a:latin typeface="+mn-lt"/>
              </a:rPr>
              <a:t>catalogue</a:t>
            </a:r>
            <a:r>
              <a:rPr lang="sl-SI" sz="2000" b="1" dirty="0" smtClean="0">
                <a:latin typeface="+mn-lt"/>
              </a:rPr>
              <a:t> Sudan </a:t>
            </a:r>
            <a:r>
              <a:rPr lang="sl-SI" sz="2000" b="1" dirty="0" err="1" smtClean="0">
                <a:latin typeface="+mn-lt"/>
              </a:rPr>
              <a:t>Mission</a:t>
            </a:r>
            <a:r>
              <a:rPr lang="sl-SI" sz="2000" b="1" dirty="0" smtClean="0">
                <a:latin typeface="+mn-lt"/>
              </a:rPr>
              <a:t> </a:t>
            </a:r>
            <a:r>
              <a:rPr lang="sl-SI" sz="2000" b="1" dirty="0">
                <a:latin typeface="+mn-lt"/>
              </a:rPr>
              <a:t>1848 – 1858: Ignacij </a:t>
            </a:r>
            <a:r>
              <a:rPr lang="sl-SI" sz="2000" b="1" dirty="0" err="1">
                <a:latin typeface="+mn-lt"/>
              </a:rPr>
              <a:t>Knoblehar</a:t>
            </a:r>
            <a:r>
              <a:rPr lang="sl-SI" sz="2000" b="1" dirty="0">
                <a:latin typeface="+mn-lt"/>
              </a:rPr>
              <a:t> – </a:t>
            </a:r>
            <a:r>
              <a:rPr lang="sl-SI" sz="2000" b="1" dirty="0" err="1">
                <a:latin typeface="+mn-lt"/>
              </a:rPr>
              <a:t>Missionary</a:t>
            </a:r>
            <a:r>
              <a:rPr lang="sl-SI" sz="2000" b="1" dirty="0">
                <a:latin typeface="+mn-lt"/>
              </a:rPr>
              <a:t>, Explorer </a:t>
            </a:r>
            <a:r>
              <a:rPr lang="sl-SI" sz="2000" b="1" dirty="0" err="1">
                <a:latin typeface="+mn-lt"/>
              </a:rPr>
              <a:t>of</a:t>
            </a:r>
            <a:r>
              <a:rPr lang="sl-SI" sz="2000" b="1" dirty="0">
                <a:latin typeface="+mn-lt"/>
              </a:rPr>
              <a:t> </a:t>
            </a:r>
            <a:r>
              <a:rPr lang="sl-SI" sz="2000" b="1" dirty="0" err="1">
                <a:latin typeface="+mn-lt"/>
              </a:rPr>
              <a:t>the</a:t>
            </a:r>
            <a:r>
              <a:rPr lang="sl-SI" sz="2000" b="1" dirty="0">
                <a:latin typeface="+mn-lt"/>
              </a:rPr>
              <a:t> White Nile </a:t>
            </a:r>
            <a:r>
              <a:rPr lang="sl-SI" sz="2000" b="1" dirty="0" err="1">
                <a:latin typeface="+mn-lt"/>
              </a:rPr>
              <a:t>and</a:t>
            </a:r>
            <a:r>
              <a:rPr lang="sl-SI" sz="2000" b="1" dirty="0">
                <a:latin typeface="+mn-lt"/>
              </a:rPr>
              <a:t> </a:t>
            </a:r>
            <a:r>
              <a:rPr lang="sl-SI" sz="2000" b="1" dirty="0" err="1">
                <a:latin typeface="+mn-lt"/>
              </a:rPr>
              <a:t>Collector</a:t>
            </a:r>
            <a:r>
              <a:rPr lang="sl-SI" sz="2000" b="1" dirty="0">
                <a:latin typeface="+mn-lt"/>
              </a:rPr>
              <a:t> </a:t>
            </a:r>
            <a:r>
              <a:rPr lang="sl-SI" sz="2000" b="1" dirty="0" err="1">
                <a:latin typeface="+mn-lt"/>
              </a:rPr>
              <a:t>of</a:t>
            </a:r>
            <a:r>
              <a:rPr lang="sl-SI" sz="2000" b="1" dirty="0">
                <a:latin typeface="+mn-lt"/>
              </a:rPr>
              <a:t> </a:t>
            </a:r>
            <a:r>
              <a:rPr lang="sl-SI" sz="2000" b="1" dirty="0" err="1">
                <a:latin typeface="+mn-lt"/>
              </a:rPr>
              <a:t>African</a:t>
            </a:r>
            <a:r>
              <a:rPr lang="sl-SI" sz="2000" b="1" dirty="0">
                <a:latin typeface="+mn-lt"/>
              </a:rPr>
              <a:t> </a:t>
            </a:r>
            <a:r>
              <a:rPr lang="sl-SI" sz="2000" b="1" dirty="0" err="1" smtClean="0">
                <a:latin typeface="+mn-lt"/>
              </a:rPr>
              <a:t>Objects</a:t>
            </a:r>
            <a:r>
              <a:rPr lang="sl-SI" sz="2000" b="1" dirty="0" smtClean="0">
                <a:latin typeface="+mn-lt"/>
              </a:rPr>
              <a:t> (2009).</a:t>
            </a:r>
            <a:endParaRPr lang="sl-SI" sz="2000" b="1" dirty="0">
              <a:latin typeface="+mn-lt"/>
            </a:endParaRPr>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21795" y="150724"/>
            <a:ext cx="4506951" cy="6591719"/>
          </a:xfrm>
        </p:spPr>
      </p:pic>
    </p:spTree>
    <p:extLst>
      <p:ext uri="{BB962C8B-B14F-4D97-AF65-F5344CB8AC3E}">
        <p14:creationId xmlns:p14="http://schemas.microsoft.com/office/powerpoint/2010/main" val="2431079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445477" y="0"/>
            <a:ext cx="4312920" cy="1325563"/>
          </a:xfrm>
        </p:spPr>
        <p:txBody>
          <a:bodyPr>
            <a:normAutofit/>
          </a:bodyPr>
          <a:lstStyle/>
          <a:p>
            <a:r>
              <a:rPr lang="sl-SI" sz="2000" b="1" dirty="0" smtClean="0">
                <a:solidFill>
                  <a:schemeClr val="bg1"/>
                </a:solidFill>
                <a:latin typeface="+mn-lt"/>
              </a:rPr>
              <a:t>Škocjan </a:t>
            </a:r>
            <a:r>
              <a:rPr lang="sl-SI" sz="2000" b="1" dirty="0">
                <a:solidFill>
                  <a:schemeClr val="bg1"/>
                </a:solidFill>
                <a:latin typeface="+mn-lt"/>
              </a:rPr>
              <a:t>v</a:t>
            </a:r>
            <a:r>
              <a:rPr lang="sl-SI" sz="2000" b="1" dirty="0" smtClean="0">
                <a:solidFill>
                  <a:schemeClr val="bg1"/>
                </a:solidFill>
                <a:latin typeface="+mn-lt"/>
              </a:rPr>
              <a:t>illage in Lower Carniola where Ignacij Knoblehar was born.</a:t>
            </a:r>
            <a:endParaRPr lang="sl-SI" sz="2000" b="1" dirty="0">
              <a:solidFill>
                <a:schemeClr val="bg1"/>
              </a:solidFill>
              <a:latin typeface="+mn-lt"/>
            </a:endParaRPr>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1196272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1325563"/>
          </a:xfrm>
        </p:spPr>
        <p:txBody>
          <a:bodyPr/>
          <a:lstStyle/>
          <a:p>
            <a:pPr algn="ctr"/>
            <a:r>
              <a:rPr lang="sl-SI" dirty="0" smtClean="0">
                <a:latin typeface="+mn-lt"/>
              </a:rPr>
              <a:t>Year 2019 – 200th </a:t>
            </a:r>
            <a:r>
              <a:rPr lang="sl-SI" dirty="0">
                <a:latin typeface="+mn-lt"/>
              </a:rPr>
              <a:t>A</a:t>
            </a:r>
            <a:r>
              <a:rPr lang="sl-SI" dirty="0" smtClean="0">
                <a:latin typeface="+mn-lt"/>
              </a:rPr>
              <a:t>nniversary of Knoblehar‘s </a:t>
            </a:r>
            <a:r>
              <a:rPr lang="sl-SI" dirty="0">
                <a:latin typeface="+mn-lt"/>
              </a:rPr>
              <a:t>B</a:t>
            </a:r>
            <a:r>
              <a:rPr lang="sl-SI" dirty="0" smtClean="0">
                <a:latin typeface="+mn-lt"/>
              </a:rPr>
              <a:t>irth</a:t>
            </a:r>
            <a:endParaRPr lang="sl-SI" dirty="0">
              <a:latin typeface="+mn-lt"/>
            </a:endParaRPr>
          </a:p>
        </p:txBody>
      </p:sp>
      <p:sp>
        <p:nvSpPr>
          <p:cNvPr id="3" name="Označba mesta vsebine 2"/>
          <p:cNvSpPr>
            <a:spLocks noGrp="1"/>
          </p:cNvSpPr>
          <p:nvPr>
            <p:ph idx="1"/>
          </p:nvPr>
        </p:nvSpPr>
        <p:spPr/>
        <p:txBody>
          <a:bodyPr/>
          <a:lstStyle/>
          <a:p>
            <a:r>
              <a:rPr lang="sl-SI" dirty="0" err="1" smtClean="0"/>
              <a:t>Slovene</a:t>
            </a:r>
            <a:r>
              <a:rPr lang="sl-SI" dirty="0" smtClean="0"/>
              <a:t> </a:t>
            </a:r>
            <a:r>
              <a:rPr lang="sl-SI" dirty="0" err="1"/>
              <a:t>E</a:t>
            </a:r>
            <a:r>
              <a:rPr lang="sl-SI" dirty="0" err="1" smtClean="0"/>
              <a:t>thnographic</a:t>
            </a:r>
            <a:r>
              <a:rPr lang="sl-SI" dirty="0" smtClean="0"/>
              <a:t> </a:t>
            </a:r>
            <a:r>
              <a:rPr lang="sl-SI" dirty="0" err="1"/>
              <a:t>M</a:t>
            </a:r>
            <a:r>
              <a:rPr lang="sl-SI" dirty="0" err="1" smtClean="0"/>
              <a:t>useum</a:t>
            </a:r>
            <a:r>
              <a:rPr lang="sl-SI" dirty="0" smtClean="0"/>
              <a:t> </a:t>
            </a:r>
          </a:p>
          <a:p>
            <a:pPr lvl="1">
              <a:buFont typeface="Wingdings" panose="05000000000000000000" pitchFamily="2" charset="2"/>
              <a:buChar char="Ø"/>
            </a:pPr>
            <a:r>
              <a:rPr lang="sl-SI" sz="2800" dirty="0" smtClean="0"/>
              <a:t>exhibition where Knoblehar‘s objects will be presented with the focus on the territory, where Knoblehar was working and on the Nilotic people among which he worked in parallel with today‘s situation and conditions in this region</a:t>
            </a:r>
          </a:p>
        </p:txBody>
      </p:sp>
    </p:spTree>
    <p:extLst>
      <p:ext uri="{BB962C8B-B14F-4D97-AF65-F5344CB8AC3E}">
        <p14:creationId xmlns:p14="http://schemas.microsoft.com/office/powerpoint/2010/main" val="2475321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522</Words>
  <Application>Microsoft Office PowerPoint</Application>
  <PresentationFormat>Custom</PresentationFormat>
  <Paragraphs>47</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Officeova tema</vt:lpstr>
      <vt:lpstr>Collection Of The Missionary IGNACIJ KNOBLEHAR In The Past, Present And Future</vt:lpstr>
      <vt:lpstr>Portrait Of Missionary Ignacij Knoblehar.</vt:lpstr>
      <vt:lpstr>Catholic priest Franz Morlang with Bari people at Gondokoro missionary station (today‘s Juba) in 1860.</vt:lpstr>
      <vt:lpstr>PowerPoint Presentation</vt:lpstr>
      <vt:lpstr>Spears from Knoblehar‘s collection and Knoblehar portrait presented at the permanent exhibition Between Nature and Culture in Slovene Ethnographic Museum.</vt:lpstr>
      <vt:lpstr>Exhibition Sudan Mission 1848 – 1858: Ignacij Knoblehar – Missionary, Explorer of the White Nile and Collector of African Objects (2009).</vt:lpstr>
      <vt:lpstr>Exhibition catalogue Sudan Mission 1848 – 1858: Ignacij Knoblehar – Missionary, Explorer of the White Nile and Collector of African Objects (2009).</vt:lpstr>
      <vt:lpstr>Škocjan village in Lower Carniola where Ignacij Knoblehar was born.</vt:lpstr>
      <vt:lpstr>Year 2019 – 200th Anniversary of Knoblehar‘s Birth</vt:lpstr>
      <vt:lpstr>Year 2019 – 200th anniversary of Knoblehar‘s birth</vt:lpstr>
      <vt:lpstr>Old parson‘s house – new multi-cultural centre in Škocjan. This building needs to be fully renovated. </vt:lpstr>
      <vt:lpstr>Statue and memorial plaque of Ignacij Knoblehar in his birth place Škocjan.</vt:lpstr>
      <vt:lpstr>Year 2019 – 200th anniversary of Knoblehar‘s birth</vt:lpstr>
      <vt:lpstr>Year 2019 – 200th anniversary of Knoblehar‘s birth</vt:lpstr>
      <vt:lpstr>Is this enough to attract and please different audiences of today? </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Anja Koren</dc:creator>
  <cp:lastModifiedBy>Anja</cp:lastModifiedBy>
  <cp:revision>36</cp:revision>
  <dcterms:created xsi:type="dcterms:W3CDTF">2017-03-22T09:18:32Z</dcterms:created>
  <dcterms:modified xsi:type="dcterms:W3CDTF">2017-03-26T09:22:16Z</dcterms:modified>
</cp:coreProperties>
</file>